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36" r:id="rId2"/>
    <p:sldId id="256" r:id="rId3"/>
    <p:sldId id="323" r:id="rId4"/>
    <p:sldId id="365" r:id="rId5"/>
    <p:sldId id="508" r:id="rId6"/>
    <p:sldId id="373" r:id="rId7"/>
    <p:sldId id="375" r:id="rId8"/>
    <p:sldId id="376" r:id="rId9"/>
    <p:sldId id="377" r:id="rId10"/>
    <p:sldId id="374" r:id="rId11"/>
    <p:sldId id="353" r:id="rId12"/>
    <p:sldId id="322" r:id="rId13"/>
    <p:sldId id="372" r:id="rId14"/>
    <p:sldId id="378" r:id="rId15"/>
    <p:sldId id="379" r:id="rId16"/>
    <p:sldId id="380" r:id="rId17"/>
    <p:sldId id="381" r:id="rId18"/>
    <p:sldId id="382" r:id="rId19"/>
    <p:sldId id="383" r:id="rId20"/>
    <p:sldId id="384" r:id="rId21"/>
    <p:sldId id="507" r:id="rId22"/>
    <p:sldId id="385" r:id="rId23"/>
    <p:sldId id="386" r:id="rId24"/>
    <p:sldId id="388" r:id="rId25"/>
    <p:sldId id="389" r:id="rId26"/>
    <p:sldId id="390" r:id="rId27"/>
    <p:sldId id="391" r:id="rId28"/>
    <p:sldId id="393" r:id="rId29"/>
    <p:sldId id="394" r:id="rId30"/>
    <p:sldId id="395" r:id="rId31"/>
    <p:sldId id="392" r:id="rId32"/>
    <p:sldId id="434" r:id="rId33"/>
    <p:sldId id="457" r:id="rId34"/>
    <p:sldId id="458" r:id="rId35"/>
    <p:sldId id="459" r:id="rId36"/>
    <p:sldId id="509" r:id="rId37"/>
    <p:sldId id="460" r:id="rId38"/>
    <p:sldId id="461" r:id="rId39"/>
    <p:sldId id="465" r:id="rId40"/>
    <p:sldId id="510" r:id="rId41"/>
    <p:sldId id="462" r:id="rId42"/>
    <p:sldId id="463" r:id="rId43"/>
    <p:sldId id="466" r:id="rId44"/>
    <p:sldId id="501" r:id="rId45"/>
    <p:sldId id="464" r:id="rId46"/>
    <p:sldId id="468" r:id="rId47"/>
    <p:sldId id="467" r:id="rId48"/>
    <p:sldId id="469" r:id="rId49"/>
    <p:sldId id="471" r:id="rId50"/>
    <p:sldId id="502" r:id="rId51"/>
    <p:sldId id="473" r:id="rId52"/>
    <p:sldId id="474" r:id="rId53"/>
    <p:sldId id="475" r:id="rId54"/>
    <p:sldId id="476" r:id="rId55"/>
    <p:sldId id="477" r:id="rId56"/>
    <p:sldId id="478" r:id="rId57"/>
    <p:sldId id="479" r:id="rId58"/>
    <p:sldId id="480" r:id="rId59"/>
    <p:sldId id="481" r:id="rId60"/>
    <p:sldId id="482" r:id="rId61"/>
    <p:sldId id="483" r:id="rId62"/>
    <p:sldId id="484" r:id="rId63"/>
    <p:sldId id="486" r:id="rId64"/>
    <p:sldId id="503" r:id="rId65"/>
    <p:sldId id="491" r:id="rId66"/>
    <p:sldId id="492" r:id="rId67"/>
    <p:sldId id="494" r:id="rId68"/>
    <p:sldId id="495" r:id="rId69"/>
    <p:sldId id="496" r:id="rId70"/>
    <p:sldId id="497" r:id="rId71"/>
    <p:sldId id="498" r:id="rId72"/>
    <p:sldId id="499" r:id="rId73"/>
    <p:sldId id="364" r:id="rId74"/>
    <p:sldId id="371" r:id="rId7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dor" initials="A" lastIdx="1" clrIdx="0">
    <p:extLst>
      <p:ext uri="{19B8F6BF-5375-455C-9EA6-DF929625EA0E}">
        <p15:presenceInfo xmlns:p15="http://schemas.microsoft.com/office/powerpoint/2012/main" userId="Administrador" providerId="None"/>
      </p:ext>
    </p:extLst>
  </p:cmAuthor>
  <p:cmAuthor id="2" name="jose luis oemig" initials="jlo" lastIdx="1" clrIdx="1">
    <p:extLst>
      <p:ext uri="{19B8F6BF-5375-455C-9EA6-DF929625EA0E}">
        <p15:presenceInfo xmlns:p15="http://schemas.microsoft.com/office/powerpoint/2012/main" userId="cf2b96b22f7f73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7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66A5A-7B15-4FFA-9AFA-A25B291A0709}" type="datetimeFigureOut">
              <a:rPr lang="es-AR" smtClean="0"/>
              <a:t>12/9/2022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C55B6-7D8A-4ED5-AC91-A658FE38716C}" type="slidenum">
              <a:rPr lang="es-AR" smtClean="0"/>
              <a:t>‹Nº›</a:t>
            </a:fld>
            <a:endParaRPr lang="es-AR"/>
          </a:p>
        </p:txBody>
      </p:sp>
    </p:spTree>
    <p:extLst>
      <p:ext uri="{BB962C8B-B14F-4D97-AF65-F5344CB8AC3E}">
        <p14:creationId xmlns:p14="http://schemas.microsoft.com/office/powerpoint/2010/main" val="110462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1E4B4-404B-4C79-BC94-F0BDCF854B5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7256584F-0F1E-4F48-9303-65B5FBC52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B6154FB9-FEE5-45F5-A68F-4248638B7428}"/>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4B68156E-3534-4A34-938A-31CD5EEFE9B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607AAD7-0F0C-4ED4-8C59-F4B6E31EB652}"/>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67382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8F2D7-AC84-493E-8049-D8A90C7A06D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49A266B-F37E-4985-A294-6E72E3711F7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D3BD748-E142-4DD8-B135-B1DAC5400DE2}"/>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9F73CA4F-B083-4F42-8752-F13F8E329F1C}"/>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11CA85F-43E0-42CD-AD41-2F831B486379}"/>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40572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9ECB89-C83E-4159-875A-20EC444DFE8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3698FC9-F15D-4406-B0A5-875ABE5AFFC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69D08B0-D44F-48EE-A1C3-D64BCC91F141}"/>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98B4174A-95A2-472B-9D4D-E07AF4F7171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5D19FB8-ED53-4687-A167-C0F6386532E6}"/>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175299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599CC-9A6B-4234-AC5A-1D580A9E73E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C530D3D3-BAF3-495A-969B-B7D25A72BE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A44F70C-9BB2-45C3-87A9-F29021AE851E}"/>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8AEC2D6D-4D1E-4B37-97F6-13FCE501769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CEE86BD-8179-4574-82D5-175AA0E38B63}"/>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47681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E9172-26A7-4700-AA4B-70039AAF37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9AAD06A-BFDD-4523-84CC-9F9B5781C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B17408-2FA7-49B5-9C64-B1EF1148234F}"/>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2F92AC99-D6DC-4987-BEF2-CF2429B6CDC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D230814-8F53-4271-9B25-55DD62487589}"/>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170558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9B8C4-5F35-4331-80F9-A4912AA44C2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F11355-2004-406A-86A8-6066CFCEF23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594B9DF-06F5-42F1-AD07-405B0D7343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357F4261-088D-4847-944F-5C4E5492A16B}"/>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6" name="Marcador de pie de página 5">
            <a:extLst>
              <a:ext uri="{FF2B5EF4-FFF2-40B4-BE49-F238E27FC236}">
                <a16:creationId xmlns:a16="http://schemas.microsoft.com/office/drawing/2014/main" id="{183ADF8E-AE0A-4DE4-A8C1-1C18C8D8685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1DB106D-26BA-4B5D-BDF6-418C830BDA91}"/>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63725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88DE0B-12D7-462C-BA3C-C6F5257B237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BF0A71EF-410C-4FA3-981E-778CED435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C970C47-3E5B-4103-8AF7-7569BCF062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6BBB4C1-6D69-4680-83CA-8D10A45E3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00E55E9-504F-4F4B-A835-8E10D7740E0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C4904DCD-6858-4DA9-8948-805699FE883A}"/>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8" name="Marcador de pie de página 7">
            <a:extLst>
              <a:ext uri="{FF2B5EF4-FFF2-40B4-BE49-F238E27FC236}">
                <a16:creationId xmlns:a16="http://schemas.microsoft.com/office/drawing/2014/main" id="{C31843A8-F54F-4F16-BF07-3AA6613B33A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86C8C15A-2D8D-4CF7-A105-4C90F6272CEF}"/>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82371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E918A-841F-4A05-A03C-D4A8CEE76F4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E5FC7F4-7822-45CC-B629-C3164C0B90D4}"/>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4" name="Marcador de pie de página 3">
            <a:extLst>
              <a:ext uri="{FF2B5EF4-FFF2-40B4-BE49-F238E27FC236}">
                <a16:creationId xmlns:a16="http://schemas.microsoft.com/office/drawing/2014/main" id="{612846A1-7D1D-4756-BF64-6C44566B6B4F}"/>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2447A053-D36C-4182-B863-2264C7B074FB}"/>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04610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6F04E8E-0DF9-4A34-AAA1-C71D58349D15}"/>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3" name="Marcador de pie de página 2">
            <a:extLst>
              <a:ext uri="{FF2B5EF4-FFF2-40B4-BE49-F238E27FC236}">
                <a16:creationId xmlns:a16="http://schemas.microsoft.com/office/drawing/2014/main" id="{E652D191-5AE4-4FF0-BC62-FBA05B738BD8}"/>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5AE9CFDF-C11C-400A-852D-2585CE738EC4}"/>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49566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A2B55-0D55-4EC3-9C12-4DC51C911F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FB5C745-CD64-4902-B575-5CCB3A97C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AD6E10D-F063-4C95-8B8D-6795E67DD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152314-4B19-40BD-9811-65331DE9C33A}"/>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6" name="Marcador de pie de página 5">
            <a:extLst>
              <a:ext uri="{FF2B5EF4-FFF2-40B4-BE49-F238E27FC236}">
                <a16:creationId xmlns:a16="http://schemas.microsoft.com/office/drawing/2014/main" id="{F53A1A46-836F-4B9D-8D9B-A1D664B79D6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1E784A6-E2C2-4B36-B7D7-B2B5A175F40B}"/>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256704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0F335-27AC-4DB6-84CA-389DA66158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389DEAB5-AF43-4606-A28B-6F1E62CFA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2766ACE-322D-4431-A834-CC7AD64CC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442AEE-7D3C-4B27-88AD-2BAA5871F426}"/>
              </a:ext>
            </a:extLst>
          </p:cNvPr>
          <p:cNvSpPr>
            <a:spLocks noGrp="1"/>
          </p:cNvSpPr>
          <p:nvPr>
            <p:ph type="dt" sz="half" idx="10"/>
          </p:nvPr>
        </p:nvSpPr>
        <p:spPr/>
        <p:txBody>
          <a:bodyPr/>
          <a:lstStyle/>
          <a:p>
            <a:fld id="{26C8FD61-C078-4335-BBBA-8EA6E033C5CC}" type="datetimeFigureOut">
              <a:rPr lang="es-AR" smtClean="0"/>
              <a:t>12/9/2022</a:t>
            </a:fld>
            <a:endParaRPr lang="es-AR"/>
          </a:p>
        </p:txBody>
      </p:sp>
      <p:sp>
        <p:nvSpPr>
          <p:cNvPr id="6" name="Marcador de pie de página 5">
            <a:extLst>
              <a:ext uri="{FF2B5EF4-FFF2-40B4-BE49-F238E27FC236}">
                <a16:creationId xmlns:a16="http://schemas.microsoft.com/office/drawing/2014/main" id="{416DC108-8AC1-4850-B253-AF90E8F380F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C54FA3A-446A-4200-8EEC-C9942BF4CCED}"/>
              </a:ext>
            </a:extLst>
          </p:cNvPr>
          <p:cNvSpPr>
            <a:spLocks noGrp="1"/>
          </p:cNvSpPr>
          <p:nvPr>
            <p:ph type="sldNum" sz="quarter" idx="12"/>
          </p:nvPr>
        </p:nvSpPr>
        <p:spPr/>
        <p:txBody>
          <a:bodyPr/>
          <a:lstStyle/>
          <a:p>
            <a:fld id="{01377BFB-A4C4-452E-A580-28D6C4413B19}" type="slidenum">
              <a:rPr lang="es-AR" smtClean="0"/>
              <a:t>‹Nº›</a:t>
            </a:fld>
            <a:endParaRPr lang="es-AR"/>
          </a:p>
        </p:txBody>
      </p:sp>
    </p:spTree>
    <p:extLst>
      <p:ext uri="{BB962C8B-B14F-4D97-AF65-F5344CB8AC3E}">
        <p14:creationId xmlns:p14="http://schemas.microsoft.com/office/powerpoint/2010/main" val="305573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761A36-F2D3-4399-ABAF-C13AD2972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89A5369-5206-47F4-AD1C-1A68CF956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9E15F46-EB75-4D48-BD65-3603B1B50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8FD61-C078-4335-BBBA-8EA6E033C5CC}" type="datetimeFigureOut">
              <a:rPr lang="es-AR" smtClean="0"/>
              <a:t>12/9/2022</a:t>
            </a:fld>
            <a:endParaRPr lang="es-AR"/>
          </a:p>
        </p:txBody>
      </p:sp>
      <p:sp>
        <p:nvSpPr>
          <p:cNvPr id="5" name="Marcador de pie de página 4">
            <a:extLst>
              <a:ext uri="{FF2B5EF4-FFF2-40B4-BE49-F238E27FC236}">
                <a16:creationId xmlns:a16="http://schemas.microsoft.com/office/drawing/2014/main" id="{4F98F985-305A-481A-82B9-CFCC35A74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DFB2902A-2FA3-4E6B-8152-E56BA92A5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77BFB-A4C4-452E-A580-28D6C4413B19}" type="slidenum">
              <a:rPr lang="es-AR" smtClean="0"/>
              <a:t>‹Nº›</a:t>
            </a:fld>
            <a:endParaRPr lang="es-AR"/>
          </a:p>
        </p:txBody>
      </p:sp>
    </p:spTree>
    <p:extLst>
      <p:ext uri="{BB962C8B-B14F-4D97-AF65-F5344CB8AC3E}">
        <p14:creationId xmlns:p14="http://schemas.microsoft.com/office/powerpoint/2010/main" val="3827631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vscode://file/E:/Cloud/Catedras/ISFT151/ISFT%20N151%20Sistemas/Algoritmos%20y%20Estructuras%20de%20Datos%20III/Unidad%206%20Arboles/Labs" TargetMode="External"/><Relationship Id="rId1" Type="http://schemas.openxmlformats.org/officeDocument/2006/relationships/slideLayout" Target="../slideLayouts/slideLayout2.xml"/><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91292" y="2916788"/>
            <a:ext cx="4071949" cy="1015663"/>
          </a:xfrm>
          <a:prstGeom prst="rect">
            <a:avLst/>
          </a:prstGeom>
        </p:spPr>
        <p:txBody>
          <a:bodyPr wrap="none">
            <a:spAutoFit/>
          </a:bodyPr>
          <a:lstStyle/>
          <a:p>
            <a:r>
              <a:rPr lang="es-AR" sz="6000" b="1" dirty="0">
                <a:solidFill>
                  <a:schemeClr val="accent1">
                    <a:lumMod val="60000"/>
                    <a:lumOff val="40000"/>
                  </a:schemeClr>
                </a:solidFill>
                <a:latin typeface="+mj-lt"/>
                <a:ea typeface="Tahoma" panose="020B0604030504040204" pitchFamily="34" charset="0"/>
                <a:cs typeface="Tahoma" panose="020B0604030504040204" pitchFamily="34" charset="0"/>
              </a:rPr>
              <a:t>U6 – Arboles</a:t>
            </a:r>
            <a:endParaRPr lang="es-AR" sz="6000"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6440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5832174" cy="523220"/>
          </a:xfrm>
          <a:prstGeom prst="rect">
            <a:avLst/>
          </a:prstGeom>
          <a:noFill/>
        </p:spPr>
        <p:txBody>
          <a:bodyPr wrap="none" rtlCol="0">
            <a:spAutoFit/>
          </a:bodyPr>
          <a:lstStyle/>
          <a:p>
            <a:r>
              <a:rPr lang="es-AR" sz="2800" dirty="0">
                <a:solidFill>
                  <a:schemeClr val="bg1"/>
                </a:solidFill>
                <a:latin typeface="Segoe UI Variable Display" pitchFamily="2" charset="0"/>
              </a:rPr>
              <a:t>Grafos + 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Basic </a:t>
            </a:r>
            <a:r>
              <a:rPr lang="es-AR" sz="2800" dirty="0" err="1">
                <a:solidFill>
                  <a:schemeClr val="bg1"/>
                </a:solidFill>
              </a:rPr>
              <a:t>Terminology</a:t>
            </a:r>
            <a:endParaRPr lang="es-AR" sz="2800" dirty="0">
              <a:solidFill>
                <a:schemeClr val="bg1"/>
              </a:solidFill>
              <a:latin typeface="Segoe UI Variable Display" pitchFamily="2" charset="0"/>
            </a:endParaRPr>
          </a:p>
        </p:txBody>
      </p:sp>
      <p:sp>
        <p:nvSpPr>
          <p:cNvPr id="8" name="CuadroTexto 7">
            <a:extLst>
              <a:ext uri="{FF2B5EF4-FFF2-40B4-BE49-F238E27FC236}">
                <a16:creationId xmlns:a16="http://schemas.microsoft.com/office/drawing/2014/main" id="{451D834D-B253-4F4B-8573-F2D4FC2D16A9}"/>
              </a:ext>
            </a:extLst>
          </p:cNvPr>
          <p:cNvSpPr txBox="1"/>
          <p:nvPr/>
        </p:nvSpPr>
        <p:spPr>
          <a:xfrm>
            <a:off x="171095" y="1318085"/>
            <a:ext cx="6098720" cy="738664"/>
          </a:xfrm>
          <a:prstGeom prst="rect">
            <a:avLst/>
          </a:prstGeom>
          <a:noFill/>
        </p:spPr>
        <p:txBody>
          <a:bodyPr wrap="square">
            <a:spAutoFit/>
          </a:bodyPr>
          <a:lstStyle/>
          <a:p>
            <a:r>
              <a:rPr lang="es-AR" sz="1400" b="1" dirty="0">
                <a:solidFill>
                  <a:schemeClr val="accent1">
                    <a:lumMod val="60000"/>
                    <a:lumOff val="40000"/>
                  </a:schemeClr>
                </a:solidFill>
              </a:rPr>
              <a:t>Gráfico acíclico </a:t>
            </a:r>
            <a:br>
              <a:rPr lang="es-AR" sz="1400" b="1" dirty="0">
                <a:solidFill>
                  <a:schemeClr val="bg1"/>
                </a:solidFill>
              </a:rPr>
            </a:br>
            <a:r>
              <a:rPr lang="es-AR" sz="1400" b="1" dirty="0">
                <a:solidFill>
                  <a:schemeClr val="bg1"/>
                </a:solidFill>
              </a:rPr>
              <a:t>Un gráfico simple que no tiene ciclos se llama gráfico acíclico. Estos gráficos no tienen bucles.</a:t>
            </a:r>
          </a:p>
        </p:txBody>
      </p:sp>
      <p:sp>
        <p:nvSpPr>
          <p:cNvPr id="10" name="CuadroTexto 9">
            <a:extLst>
              <a:ext uri="{FF2B5EF4-FFF2-40B4-BE49-F238E27FC236}">
                <a16:creationId xmlns:a16="http://schemas.microsoft.com/office/drawing/2014/main" id="{AAE99708-C3A9-4EBF-9140-DC2089929ED3}"/>
              </a:ext>
            </a:extLst>
          </p:cNvPr>
          <p:cNvSpPr txBox="1"/>
          <p:nvPr/>
        </p:nvSpPr>
        <p:spPr>
          <a:xfrm>
            <a:off x="171095" y="2274817"/>
            <a:ext cx="5593396" cy="2677656"/>
          </a:xfrm>
          <a:prstGeom prst="rect">
            <a:avLst/>
          </a:prstGeom>
          <a:noFill/>
        </p:spPr>
        <p:txBody>
          <a:bodyPr wrap="square">
            <a:spAutoFit/>
          </a:bodyPr>
          <a:lstStyle/>
          <a:p>
            <a:r>
              <a:rPr lang="es-AR" sz="1400" b="1" dirty="0">
                <a:solidFill>
                  <a:schemeClr val="accent1">
                    <a:lumMod val="60000"/>
                    <a:lumOff val="40000"/>
                  </a:schemeClr>
                </a:solidFill>
              </a:rPr>
              <a:t>Árboles </a:t>
            </a:r>
            <a:br>
              <a:rPr lang="es-AR" sz="1400" b="1" dirty="0">
                <a:solidFill>
                  <a:schemeClr val="bg1"/>
                </a:solidFill>
              </a:rPr>
            </a:br>
            <a:r>
              <a:rPr lang="es-AR" sz="1400" b="1" dirty="0">
                <a:solidFill>
                  <a:schemeClr val="bg1"/>
                </a:solidFill>
              </a:rPr>
              <a:t>Una clase de gráficos acíclicos se denomina árboles</a:t>
            </a:r>
            <a:r>
              <a:rPr lang="es-AR" sz="1400" dirty="0">
                <a:solidFill>
                  <a:schemeClr val="bg1"/>
                </a:solidFill>
              </a:rPr>
              <a:t>. Analicemos ahora una clase importante de gráficos llamados árboles y su terminología asociada. Los árboles son útiles para describir cualquier estructura que involucre jerarquía. Ejemplos familiares de tales estructuras son los árboles genealógicos, la jerarquía de puestos en una organización, etc.</a:t>
            </a:r>
            <a:br>
              <a:rPr lang="es-AR" sz="1400" dirty="0">
                <a:solidFill>
                  <a:schemeClr val="bg1"/>
                </a:solidFill>
              </a:rPr>
            </a:br>
            <a:br>
              <a:rPr lang="es-AR" sz="1400" dirty="0">
                <a:solidFill>
                  <a:schemeClr val="bg1"/>
                </a:solidFill>
              </a:rPr>
            </a:br>
            <a:r>
              <a:rPr lang="es-AR" sz="1400" dirty="0">
                <a:solidFill>
                  <a:schemeClr val="bg1"/>
                </a:solidFill>
              </a:rPr>
              <a:t> </a:t>
            </a:r>
            <a:r>
              <a:rPr lang="es-AR" sz="1400" b="1" dirty="0">
                <a:solidFill>
                  <a:schemeClr val="accent1">
                    <a:lumMod val="60000"/>
                    <a:lumOff val="40000"/>
                  </a:schemeClr>
                </a:solidFill>
              </a:rPr>
              <a:t>Bosque y árboles </a:t>
            </a:r>
            <a:br>
              <a:rPr lang="es-AR" sz="1400" dirty="0">
                <a:solidFill>
                  <a:schemeClr val="bg1"/>
                </a:solidFill>
              </a:rPr>
            </a:br>
            <a:r>
              <a:rPr lang="es-AR" sz="1400" dirty="0">
                <a:solidFill>
                  <a:schemeClr val="bg1"/>
                </a:solidFill>
              </a:rPr>
              <a:t>Un bosque es un gráfico que no contiene ciclos y un bosque conectado es un árbol. Por ejemplo, la figura 7.7 muestra un bosque con tres componentes, cada uno de los cuales es un árbol.</a:t>
            </a:r>
            <a:br>
              <a:rPr lang="es-AR" sz="1400" dirty="0">
                <a:solidFill>
                  <a:schemeClr val="bg1"/>
                </a:solidFill>
              </a:rPr>
            </a:br>
            <a:endParaRPr lang="es-AR" sz="1400" dirty="0">
              <a:solidFill>
                <a:schemeClr val="bg1"/>
              </a:solidFill>
            </a:endParaRPr>
          </a:p>
        </p:txBody>
      </p:sp>
      <p:sp>
        <p:nvSpPr>
          <p:cNvPr id="12" name="CuadroTexto 11">
            <a:extLst>
              <a:ext uri="{FF2B5EF4-FFF2-40B4-BE49-F238E27FC236}">
                <a16:creationId xmlns:a16="http://schemas.microsoft.com/office/drawing/2014/main" id="{16884D3A-ECC8-43E7-A125-7C00E3032FBA}"/>
              </a:ext>
            </a:extLst>
          </p:cNvPr>
          <p:cNvSpPr txBox="1"/>
          <p:nvPr/>
        </p:nvSpPr>
        <p:spPr>
          <a:xfrm>
            <a:off x="6481496" y="1318085"/>
            <a:ext cx="5443717" cy="4832092"/>
          </a:xfrm>
          <a:prstGeom prst="rect">
            <a:avLst/>
          </a:prstGeom>
          <a:noFill/>
        </p:spPr>
        <p:txBody>
          <a:bodyPr wrap="square">
            <a:spAutoFit/>
          </a:bodyPr>
          <a:lstStyle/>
          <a:p>
            <a:r>
              <a:rPr lang="es-AR" sz="1400" dirty="0">
                <a:solidFill>
                  <a:schemeClr val="bg1"/>
                </a:solidFill>
              </a:rPr>
              <a:t>Tenga en cuenta que los árboles y los bosques son gráficos simples. La siguiente terminología pertenece a los árboles.</a:t>
            </a:r>
            <a:br>
              <a:rPr lang="es-AR" sz="1400" dirty="0">
                <a:solidFill>
                  <a:schemeClr val="bg1"/>
                </a:solidFill>
              </a:rPr>
            </a:br>
            <a:br>
              <a:rPr lang="es-AR" sz="1400" dirty="0">
                <a:solidFill>
                  <a:schemeClr val="bg1"/>
                </a:solidFill>
              </a:rPr>
            </a:br>
            <a:r>
              <a:rPr lang="es-AR" sz="1400" dirty="0">
                <a:solidFill>
                  <a:schemeClr val="bg1"/>
                </a:solidFill>
              </a:rPr>
              <a:t> </a:t>
            </a:r>
            <a:r>
              <a:rPr lang="es-AR" sz="1400" b="1" dirty="0">
                <a:solidFill>
                  <a:schemeClr val="accent1">
                    <a:lumMod val="60000"/>
                    <a:lumOff val="40000"/>
                  </a:schemeClr>
                </a:solidFill>
              </a:rPr>
              <a:t>Árbol dirigido </a:t>
            </a:r>
            <a:br>
              <a:rPr lang="es-AR" sz="1400" b="1" dirty="0">
                <a:solidFill>
                  <a:schemeClr val="bg1"/>
                </a:solidFill>
              </a:rPr>
            </a:br>
            <a:r>
              <a:rPr lang="es-AR" sz="1400" dirty="0">
                <a:solidFill>
                  <a:schemeClr val="bg1"/>
                </a:solidFill>
              </a:rPr>
              <a:t>Un grafo dirigido acíclico es un árbol dirigido. </a:t>
            </a:r>
            <a:br>
              <a:rPr lang="es-AR" sz="1400" dirty="0">
                <a:solidFill>
                  <a:schemeClr val="bg1"/>
                </a:solidFill>
              </a:rPr>
            </a:br>
            <a:br>
              <a:rPr lang="es-AR" sz="1400" dirty="0">
                <a:solidFill>
                  <a:schemeClr val="bg1"/>
                </a:solidFill>
              </a:rPr>
            </a:br>
            <a:r>
              <a:rPr lang="es-AR" sz="1400" b="1" dirty="0">
                <a:solidFill>
                  <a:schemeClr val="accent1">
                    <a:lumMod val="60000"/>
                    <a:lumOff val="40000"/>
                  </a:schemeClr>
                </a:solidFill>
              </a:rPr>
              <a:t>Raíz </a:t>
            </a:r>
            <a:br>
              <a:rPr lang="es-AR" sz="1400" b="1" dirty="0">
                <a:solidFill>
                  <a:schemeClr val="bg1"/>
                </a:solidFill>
              </a:rPr>
            </a:br>
            <a:r>
              <a:rPr lang="es-AR" sz="1400" dirty="0">
                <a:solidFill>
                  <a:schemeClr val="bg1"/>
                </a:solidFill>
              </a:rPr>
              <a:t>Un árbol dirigido tiene un nodo llamado raíz, con grado cero, mientras que para todos los demás nodos, el grado inferior es 1.</a:t>
            </a:r>
            <a:br>
              <a:rPr lang="es-AR" sz="1400" dirty="0">
                <a:solidFill>
                  <a:schemeClr val="bg1"/>
                </a:solidFill>
              </a:rPr>
            </a:br>
            <a:br>
              <a:rPr lang="es-AR" sz="1400" dirty="0">
                <a:solidFill>
                  <a:schemeClr val="bg1"/>
                </a:solidFill>
              </a:rPr>
            </a:br>
            <a:r>
              <a:rPr lang="es-AR" sz="1400" dirty="0">
                <a:solidFill>
                  <a:schemeClr val="bg1"/>
                </a:solidFill>
              </a:rPr>
              <a:t> </a:t>
            </a:r>
            <a:r>
              <a:rPr lang="es-AR" sz="1400" b="1" dirty="0">
                <a:solidFill>
                  <a:schemeClr val="accent1">
                    <a:lumMod val="60000"/>
                    <a:lumOff val="40000"/>
                  </a:schemeClr>
                </a:solidFill>
              </a:rPr>
              <a:t>Nodo terminal (nodo hoja) </a:t>
            </a:r>
            <a:br>
              <a:rPr lang="es-AR" sz="1400" b="1" dirty="0">
                <a:solidFill>
                  <a:schemeClr val="bg1"/>
                </a:solidFill>
              </a:rPr>
            </a:br>
            <a:r>
              <a:rPr lang="es-AR" sz="1400" dirty="0">
                <a:solidFill>
                  <a:schemeClr val="bg1"/>
                </a:solidFill>
              </a:rPr>
              <a:t>En un árbol dirigido, cualquier nodo que tenga un grado cero es un nodo terminal. </a:t>
            </a:r>
            <a:r>
              <a:rPr lang="es-AR" sz="1400" b="1" dirty="0">
                <a:solidFill>
                  <a:schemeClr val="bg1"/>
                </a:solidFill>
              </a:rPr>
              <a:t>El nodo terminal </a:t>
            </a:r>
            <a:r>
              <a:rPr lang="es-AR" sz="1400" dirty="0">
                <a:solidFill>
                  <a:schemeClr val="bg1"/>
                </a:solidFill>
              </a:rPr>
              <a:t>también se denomina nodo hoja (o nodo externo). </a:t>
            </a:r>
            <a:br>
              <a:rPr lang="es-AR" sz="1400" dirty="0">
                <a:solidFill>
                  <a:schemeClr val="bg1"/>
                </a:solidFill>
              </a:rPr>
            </a:br>
            <a:br>
              <a:rPr lang="es-AR" sz="1400" dirty="0">
                <a:solidFill>
                  <a:schemeClr val="accent1">
                    <a:lumMod val="60000"/>
                    <a:lumOff val="40000"/>
                  </a:schemeClr>
                </a:solidFill>
              </a:rPr>
            </a:br>
            <a:r>
              <a:rPr lang="es-AR" sz="1400" b="1" dirty="0">
                <a:solidFill>
                  <a:schemeClr val="accent1">
                    <a:lumMod val="60000"/>
                    <a:lumOff val="40000"/>
                  </a:schemeClr>
                </a:solidFill>
              </a:rPr>
              <a:t>Nodo de rama (nodo interno) </a:t>
            </a:r>
            <a:br>
              <a:rPr lang="es-AR" sz="1400" b="1" dirty="0">
                <a:solidFill>
                  <a:schemeClr val="bg1"/>
                </a:solidFill>
              </a:rPr>
            </a:br>
            <a:r>
              <a:rPr lang="es-AR" sz="1400" dirty="0">
                <a:solidFill>
                  <a:schemeClr val="bg1"/>
                </a:solidFill>
              </a:rPr>
              <a:t>Todos los demás nodos cuyo grado de salida no es cero se denominan nodos de rama. Nivel de nodo El nivel de cualquier nodo es la longitud de su ruta desde la raíz. El nivel de la raíz de un árbol dirigido es cero, mientras que el nivel de cualquier nodo es igual a su distancia desde la raíz. La distancia desde la raíz es el número de bordes que se deben atravesar para llegar a la raíz.</a:t>
            </a:r>
          </a:p>
        </p:txBody>
      </p:sp>
      <p:pic>
        <p:nvPicPr>
          <p:cNvPr id="3" name="Imagen 2">
            <a:extLst>
              <a:ext uri="{FF2B5EF4-FFF2-40B4-BE49-F238E27FC236}">
                <a16:creationId xmlns:a16="http://schemas.microsoft.com/office/drawing/2014/main" id="{073EF2DE-B836-7121-F931-9CF42312957D}"/>
              </a:ext>
            </a:extLst>
          </p:cNvPr>
          <p:cNvPicPr>
            <a:picLocks noChangeAspect="1"/>
          </p:cNvPicPr>
          <p:nvPr/>
        </p:nvPicPr>
        <p:blipFill>
          <a:blip r:embed="rId2">
            <a:duotone>
              <a:prstClr val="black"/>
              <a:schemeClr val="accent5">
                <a:tint val="45000"/>
                <a:satMod val="400000"/>
              </a:schemeClr>
            </a:duotone>
          </a:blip>
          <a:stretch>
            <a:fillRect/>
          </a:stretch>
        </p:blipFill>
        <p:spPr>
          <a:xfrm>
            <a:off x="1361275" y="5165517"/>
            <a:ext cx="4039322" cy="1464407"/>
          </a:xfrm>
          <a:prstGeom prst="rect">
            <a:avLst/>
          </a:prstGeom>
        </p:spPr>
      </p:pic>
      <p:sp>
        <p:nvSpPr>
          <p:cNvPr id="2" name="Flecha: a la derecha 1">
            <a:extLst>
              <a:ext uri="{FF2B5EF4-FFF2-40B4-BE49-F238E27FC236}">
                <a16:creationId xmlns:a16="http://schemas.microsoft.com/office/drawing/2014/main" id="{51E1352F-F7D7-15C0-4693-997D60B758FA}"/>
              </a:ext>
            </a:extLst>
          </p:cNvPr>
          <p:cNvSpPr/>
          <p:nvPr/>
        </p:nvSpPr>
        <p:spPr>
          <a:xfrm>
            <a:off x="10068725" y="6079959"/>
            <a:ext cx="1524000" cy="549965"/>
          </a:xfrm>
          <a:prstGeom prst="rightArrow">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bg1">
                    <a:lumMod val="75000"/>
                  </a:schemeClr>
                </a:solidFill>
              </a:rPr>
              <a:t>Vamos a Arboles</a:t>
            </a:r>
            <a:endParaRPr lang="es-AR" sz="1400" dirty="0">
              <a:solidFill>
                <a:schemeClr val="bg1">
                  <a:lumMod val="75000"/>
                </a:schemeClr>
              </a:solidFill>
            </a:endParaRPr>
          </a:p>
        </p:txBody>
      </p:sp>
    </p:spTree>
    <p:extLst>
      <p:ext uri="{BB962C8B-B14F-4D97-AF65-F5344CB8AC3E}">
        <p14:creationId xmlns:p14="http://schemas.microsoft.com/office/powerpoint/2010/main" val="77834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70C2F71-4813-4CD6-A7AF-17BB48EE9258}"/>
              </a:ext>
            </a:extLst>
          </p:cNvPr>
          <p:cNvSpPr txBox="1"/>
          <p:nvPr/>
        </p:nvSpPr>
        <p:spPr>
          <a:xfrm>
            <a:off x="4391439" y="2831408"/>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a:t>
            </a:r>
            <a:r>
              <a:rPr lang="es-MX" sz="4800" b="1" dirty="0">
                <a:solidFill>
                  <a:schemeClr val="accent1">
                    <a:lumMod val="60000"/>
                    <a:lumOff val="40000"/>
                  </a:schemeClr>
                </a:solidFill>
                <a:latin typeface="+mj-lt"/>
              </a:rPr>
              <a:t> </a:t>
            </a:r>
            <a:r>
              <a:rPr lang="es-MX" sz="4800" b="1" dirty="0" err="1">
                <a:solidFill>
                  <a:schemeClr val="accent1">
                    <a:lumMod val="60000"/>
                    <a:lumOff val="40000"/>
                  </a:schemeClr>
                </a:solidFill>
                <a:latin typeface="+mj-lt"/>
              </a:rPr>
              <a:t>Trees</a:t>
            </a:r>
            <a:br>
              <a:rPr lang="es-MX" sz="4400" b="1" i="0" dirty="0">
                <a:solidFill>
                  <a:schemeClr val="bg1"/>
                </a:solidFill>
                <a:effectLst/>
                <a:latin typeface="+mj-lt"/>
              </a:rPr>
            </a:br>
            <a:r>
              <a:rPr lang="es-MX" sz="4400" b="1" i="0" dirty="0">
                <a:solidFill>
                  <a:schemeClr val="bg1"/>
                </a:solidFill>
                <a:effectLst/>
                <a:latin typeface="+mj-lt"/>
              </a:rPr>
              <a:t>Introducción.</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4" name="CuadroTexto 3">
            <a:extLst>
              <a:ext uri="{FF2B5EF4-FFF2-40B4-BE49-F238E27FC236}">
                <a16:creationId xmlns:a16="http://schemas.microsoft.com/office/drawing/2014/main" id="{95C66F82-C56E-404C-BE9D-13532FF2226E}"/>
              </a:ext>
            </a:extLst>
          </p:cNvPr>
          <p:cNvSpPr txBox="1"/>
          <p:nvPr/>
        </p:nvSpPr>
        <p:spPr>
          <a:xfrm>
            <a:off x="10322154" y="4308736"/>
            <a:ext cx="1869846" cy="584775"/>
          </a:xfrm>
          <a:prstGeom prst="rect">
            <a:avLst/>
          </a:prstGeom>
          <a:noFill/>
        </p:spPr>
        <p:txBody>
          <a:bodyPr wrap="square">
            <a:spAutoFit/>
          </a:bodyPr>
          <a:lstStyle/>
          <a:p>
            <a:r>
              <a:rPr lang="es-AR" sz="3200" dirty="0" err="1">
                <a:solidFill>
                  <a:schemeClr val="bg1"/>
                </a:solidFill>
              </a:rPr>
              <a:t>Trees</a:t>
            </a:r>
            <a:r>
              <a:rPr lang="es-AR" sz="3200" dirty="0">
                <a:solidFill>
                  <a:schemeClr val="bg1"/>
                </a:solidFill>
              </a:rPr>
              <a:t> </a:t>
            </a:r>
          </a:p>
        </p:txBody>
      </p:sp>
      <p:cxnSp>
        <p:nvCxnSpPr>
          <p:cNvPr id="6" name="Conector recto 5">
            <a:extLst>
              <a:ext uri="{FF2B5EF4-FFF2-40B4-BE49-F238E27FC236}">
                <a16:creationId xmlns:a16="http://schemas.microsoft.com/office/drawing/2014/main" id="{9898AA83-C58B-418C-982E-E023F23A388A}"/>
              </a:ext>
            </a:extLst>
          </p:cNvPr>
          <p:cNvCxnSpPr/>
          <p:nvPr/>
        </p:nvCxnSpPr>
        <p:spPr>
          <a:xfrm flipH="1">
            <a:off x="4588933" y="4308736"/>
            <a:ext cx="760306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133CF55-C40F-43DA-92F2-6F390CE8A052}"/>
              </a:ext>
            </a:extLst>
          </p:cNvPr>
          <p:cNvSpPr txBox="1"/>
          <p:nvPr/>
        </p:nvSpPr>
        <p:spPr>
          <a:xfrm>
            <a:off x="11461927" y="3924014"/>
            <a:ext cx="470000" cy="769441"/>
          </a:xfrm>
          <a:prstGeom prst="rect">
            <a:avLst/>
          </a:prstGeom>
          <a:solidFill>
            <a:schemeClr val="tx1">
              <a:lumMod val="95000"/>
              <a:lumOff val="5000"/>
            </a:schemeClr>
          </a:solidFill>
          <a:ln>
            <a:solidFill>
              <a:schemeClr val="accent1"/>
            </a:solidFill>
          </a:ln>
        </p:spPr>
        <p:txBody>
          <a:bodyPr wrap="none" rtlCol="0">
            <a:spAutoFit/>
          </a:bodyPr>
          <a:lstStyle/>
          <a:p>
            <a:r>
              <a:rPr lang="es-AR" sz="4400" dirty="0">
                <a:solidFill>
                  <a:schemeClr val="accent5">
                    <a:lumMod val="60000"/>
                    <a:lumOff val="40000"/>
                  </a:schemeClr>
                </a:solidFill>
              </a:rPr>
              <a:t>1</a:t>
            </a:r>
          </a:p>
        </p:txBody>
      </p:sp>
    </p:spTree>
    <p:extLst>
      <p:ext uri="{BB962C8B-B14F-4D97-AF65-F5344CB8AC3E}">
        <p14:creationId xmlns:p14="http://schemas.microsoft.com/office/powerpoint/2010/main" val="173861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70C2F71-4813-4CD6-A7AF-17BB48EE9258}"/>
              </a:ext>
            </a:extLst>
          </p:cNvPr>
          <p:cNvSpPr txBox="1"/>
          <p:nvPr/>
        </p:nvSpPr>
        <p:spPr>
          <a:xfrm>
            <a:off x="1113125" y="784660"/>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 C++</a:t>
            </a:r>
            <a:br>
              <a:rPr lang="es-MX" sz="4400" b="1" i="0" dirty="0">
                <a:solidFill>
                  <a:schemeClr val="bg1"/>
                </a:solidFill>
                <a:effectLst/>
                <a:latin typeface="+mj-lt"/>
              </a:rPr>
            </a:br>
            <a:r>
              <a:rPr lang="es-MX" sz="4400" b="1" i="0" dirty="0">
                <a:solidFill>
                  <a:schemeClr val="bg1"/>
                </a:solidFill>
                <a:effectLst/>
                <a:latin typeface="+mj-lt"/>
              </a:rPr>
              <a:t>Introducción.</a:t>
            </a:r>
            <a:br>
              <a:rPr lang="es-MX" sz="4400" b="1" i="0" dirty="0">
                <a:solidFill>
                  <a:schemeClr val="bg1"/>
                </a:solidFill>
                <a:effectLst/>
                <a:latin typeface="+mj-lt"/>
              </a:rPr>
            </a:br>
            <a:endParaRPr lang="es-MX" sz="4400" b="1" i="0" dirty="0">
              <a:solidFill>
                <a:schemeClr val="bg1"/>
              </a:solidFill>
              <a:effectLst/>
              <a:latin typeface="+mj-lt"/>
            </a:endParaRPr>
          </a:p>
        </p:txBody>
      </p:sp>
      <p:cxnSp>
        <p:nvCxnSpPr>
          <p:cNvPr id="4" name="Conector recto 3">
            <a:extLst>
              <a:ext uri="{FF2B5EF4-FFF2-40B4-BE49-F238E27FC236}">
                <a16:creationId xmlns:a16="http://schemas.microsoft.com/office/drawing/2014/main" id="{4436C88B-5059-4CD7-B163-26FF885DA219}"/>
              </a:ext>
            </a:extLst>
          </p:cNvPr>
          <p:cNvCxnSpPr/>
          <p:nvPr/>
        </p:nvCxnSpPr>
        <p:spPr>
          <a:xfrm flipH="1">
            <a:off x="3928533" y="2370667"/>
            <a:ext cx="82634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414DEEF5-5193-48AF-BBAC-7D8543FB7D98}"/>
              </a:ext>
            </a:extLst>
          </p:cNvPr>
          <p:cNvSpPr txBox="1"/>
          <p:nvPr/>
        </p:nvSpPr>
        <p:spPr>
          <a:xfrm>
            <a:off x="4038599" y="2525514"/>
            <a:ext cx="8043334" cy="2062103"/>
          </a:xfrm>
          <a:prstGeom prst="rect">
            <a:avLst/>
          </a:prstGeom>
          <a:noFill/>
        </p:spPr>
        <p:txBody>
          <a:bodyPr wrap="square">
            <a:spAutoFit/>
          </a:bodyPr>
          <a:lstStyle/>
          <a:p>
            <a:r>
              <a:rPr lang="es-MX" sz="1600" b="0" i="0" dirty="0">
                <a:solidFill>
                  <a:schemeClr val="bg1"/>
                </a:solidFill>
                <a:effectLst/>
              </a:rPr>
              <a:t>En ciencias de la computación, un </a:t>
            </a:r>
            <a:r>
              <a:rPr lang="es-MX" sz="1600" b="1" i="0" dirty="0">
                <a:solidFill>
                  <a:schemeClr val="bg1"/>
                </a:solidFill>
                <a:effectLst/>
              </a:rPr>
              <a:t>árbo</a:t>
            </a:r>
            <a:r>
              <a:rPr lang="es-MX" sz="1600" b="0" i="0" dirty="0">
                <a:solidFill>
                  <a:schemeClr val="bg1"/>
                </a:solidFill>
                <a:effectLst/>
              </a:rPr>
              <a:t>l es </a:t>
            </a:r>
            <a:r>
              <a:rPr lang="es-MX" sz="1600" b="1" i="0" dirty="0">
                <a:solidFill>
                  <a:schemeClr val="accent1">
                    <a:lumMod val="60000"/>
                    <a:lumOff val="40000"/>
                  </a:schemeClr>
                </a:solidFill>
                <a:effectLst/>
              </a:rPr>
              <a:t>una estructura de datos </a:t>
            </a:r>
            <a:r>
              <a:rPr lang="es-MX" sz="1600" b="0" i="0" dirty="0">
                <a:solidFill>
                  <a:schemeClr val="bg1"/>
                </a:solidFill>
                <a:effectLst/>
              </a:rPr>
              <a:t>ampliamente utilizada que </a:t>
            </a:r>
            <a:r>
              <a:rPr lang="es-MX" sz="1600" b="0" i="0" dirty="0">
                <a:solidFill>
                  <a:schemeClr val="accent1">
                    <a:lumMod val="60000"/>
                    <a:lumOff val="40000"/>
                  </a:schemeClr>
                </a:solidFill>
                <a:effectLst/>
              </a:rPr>
              <a:t>emula una estructura de árbol con un conjunto de nodos vinculados</a:t>
            </a:r>
            <a:r>
              <a:rPr lang="es-MX" sz="1600" b="0" i="0" dirty="0">
                <a:solidFill>
                  <a:schemeClr val="bg1"/>
                </a:solidFill>
                <a:effectLst/>
              </a:rPr>
              <a:t>. Los árboles se utilizan popularmente en la programación de computadoras. Se pueden utilizar para mejorar los tiempos de búsqueda de bases de datos (árboles de búsqueda binarios, árboles AVL, árboles rojos-negros), en programación de juegos (árboles </a:t>
            </a:r>
            <a:r>
              <a:rPr lang="es-MX" sz="1600" b="0" i="0" dirty="0" err="1">
                <a:solidFill>
                  <a:schemeClr val="bg1"/>
                </a:solidFill>
                <a:effectLst/>
              </a:rPr>
              <a:t>minmax</a:t>
            </a:r>
            <a:r>
              <a:rPr lang="es-MX" sz="1600" b="0" i="0" dirty="0">
                <a:solidFill>
                  <a:schemeClr val="bg1"/>
                </a:solidFill>
                <a:effectLst/>
              </a:rPr>
              <a:t>, árboles de decisión, árboles de ruta), programación de gráficos 3D (árboles binarios, </a:t>
            </a:r>
            <a:r>
              <a:rPr lang="es-MX" sz="1600" b="0" i="0" dirty="0" err="1">
                <a:solidFill>
                  <a:schemeClr val="bg1"/>
                </a:solidFill>
                <a:effectLst/>
              </a:rPr>
              <a:t>cuadratos</a:t>
            </a:r>
            <a:r>
              <a:rPr lang="es-MX" sz="1600" b="0" i="0" dirty="0">
                <a:solidFill>
                  <a:schemeClr val="bg1"/>
                </a:solidFill>
                <a:effectLst/>
              </a:rPr>
              <a:t>, </a:t>
            </a:r>
            <a:r>
              <a:rPr lang="es-MX" sz="1600" b="0" i="0" dirty="0" err="1">
                <a:solidFill>
                  <a:schemeClr val="bg1"/>
                </a:solidFill>
                <a:effectLst/>
              </a:rPr>
              <a:t>octrees</a:t>
            </a:r>
            <a:r>
              <a:rPr lang="es-MX" sz="1600" b="0" i="0" dirty="0">
                <a:solidFill>
                  <a:schemeClr val="bg1"/>
                </a:solidFill>
                <a:effectLst/>
              </a:rPr>
              <a:t>), lenguajes de scripting aritméticos (árboles de precedencia aritmética), compresión de datos (árboles de </a:t>
            </a:r>
            <a:r>
              <a:rPr lang="es-MX" sz="1600" b="0" i="0" dirty="0" err="1">
                <a:solidFill>
                  <a:schemeClr val="bg1"/>
                </a:solidFill>
                <a:effectLst/>
              </a:rPr>
              <a:t>Huffman</a:t>
            </a:r>
            <a:r>
              <a:rPr lang="es-MX" sz="1600" b="0" i="0" dirty="0">
                <a:solidFill>
                  <a:schemeClr val="bg1"/>
                </a:solidFill>
                <a:effectLst/>
              </a:rPr>
              <a:t>) e incluso sistemas de Archivos (</a:t>
            </a:r>
            <a:r>
              <a:rPr lang="es-MX" sz="1600" b="0" i="0" dirty="0" err="1">
                <a:solidFill>
                  <a:schemeClr val="bg1"/>
                </a:solidFill>
                <a:effectLst/>
              </a:rPr>
              <a:t>btrees</a:t>
            </a:r>
            <a:r>
              <a:rPr lang="es-MX" sz="1600" b="0" i="0" dirty="0">
                <a:solidFill>
                  <a:schemeClr val="bg1"/>
                </a:solidFill>
                <a:effectLst/>
              </a:rPr>
              <a:t>, árboles indexados dispersos, árboles de trígonos). </a:t>
            </a:r>
            <a:endParaRPr lang="es-AR" sz="1600" dirty="0">
              <a:solidFill>
                <a:schemeClr val="bg1"/>
              </a:solidFill>
            </a:endParaRPr>
          </a:p>
        </p:txBody>
      </p:sp>
    </p:spTree>
    <p:extLst>
      <p:ext uri="{BB962C8B-B14F-4D97-AF65-F5344CB8AC3E}">
        <p14:creationId xmlns:p14="http://schemas.microsoft.com/office/powerpoint/2010/main" val="196548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57A401-7146-4E78-AD64-566249E1E2F0}"/>
              </a:ext>
            </a:extLst>
          </p:cNvPr>
          <p:cNvSpPr txBox="1"/>
          <p:nvPr/>
        </p:nvSpPr>
        <p:spPr>
          <a:xfrm>
            <a:off x="265044" y="198783"/>
            <a:ext cx="3762568"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Introducción</a:t>
            </a:r>
          </a:p>
        </p:txBody>
      </p:sp>
      <p:sp>
        <p:nvSpPr>
          <p:cNvPr id="8" name="CuadroTexto 7">
            <a:extLst>
              <a:ext uri="{FF2B5EF4-FFF2-40B4-BE49-F238E27FC236}">
                <a16:creationId xmlns:a16="http://schemas.microsoft.com/office/drawing/2014/main" id="{10908DD0-B3AE-429E-A118-3A06DA90A0D6}"/>
              </a:ext>
            </a:extLst>
          </p:cNvPr>
          <p:cNvSpPr txBox="1"/>
          <p:nvPr/>
        </p:nvSpPr>
        <p:spPr>
          <a:xfrm>
            <a:off x="730265" y="1300880"/>
            <a:ext cx="6096000" cy="2031325"/>
          </a:xfrm>
          <a:prstGeom prst="rect">
            <a:avLst/>
          </a:prstGeom>
          <a:noFill/>
        </p:spPr>
        <p:txBody>
          <a:bodyPr wrap="square">
            <a:spAutoFit/>
          </a:bodyPr>
          <a:lstStyle/>
          <a:p>
            <a:r>
              <a:rPr lang="es-MX" sz="1400" b="0" i="0" dirty="0">
                <a:solidFill>
                  <a:schemeClr val="accent1">
                    <a:lumMod val="60000"/>
                    <a:lumOff val="40000"/>
                  </a:schemeClr>
                </a:solidFill>
                <a:effectLst/>
              </a:rPr>
              <a:t>Las estructuras de datos no lineales son capaces de expresar relaciones más complejas que las estructuras de datos lineales. </a:t>
            </a:r>
            <a:br>
              <a:rPr lang="es-MX" sz="1400" b="0" i="0" dirty="0">
                <a:solidFill>
                  <a:schemeClr val="bg1"/>
                </a:solidFill>
                <a:effectLst/>
              </a:rPr>
            </a:br>
            <a:r>
              <a:rPr lang="es-MX" sz="1400" b="0" i="1" dirty="0">
                <a:solidFill>
                  <a:schemeClr val="bg1"/>
                </a:solidFill>
                <a:effectLst/>
              </a:rPr>
              <a:t>En general, siempre que la relación jerárquica entre los datos deba ser preservada, el árbol se utiliza. </a:t>
            </a:r>
            <a:br>
              <a:rPr lang="es-MX" sz="1400" b="0" i="0" dirty="0">
                <a:solidFill>
                  <a:schemeClr val="bg1"/>
                </a:solidFill>
                <a:effectLst/>
              </a:rPr>
            </a:br>
            <a:r>
              <a:rPr lang="es-MX" sz="1400" b="0" i="0" dirty="0">
                <a:solidFill>
                  <a:schemeClr val="bg1"/>
                </a:solidFill>
                <a:effectLst/>
              </a:rPr>
              <a:t>Ejemplos bien conocidos de tales estructuras son los árboles genealógicos, jerarquía de puestos en la organización, etc. El árbol, una estructura de datos no lineal, es un medio para mantener y manipular datos en muchas aplicaciones. </a:t>
            </a:r>
            <a:br>
              <a:rPr lang="es-MX" sz="1400" b="0" i="0" dirty="0">
                <a:solidFill>
                  <a:schemeClr val="bg1"/>
                </a:solidFill>
                <a:effectLst/>
              </a:rPr>
            </a:br>
            <a:br>
              <a:rPr lang="es-MX" sz="1400" b="0" i="0" dirty="0">
                <a:solidFill>
                  <a:schemeClr val="bg1"/>
                </a:solidFill>
                <a:effectLst/>
              </a:rPr>
            </a:br>
            <a:r>
              <a:rPr lang="es-MX" sz="1400" b="0" i="0" dirty="0">
                <a:solidFill>
                  <a:schemeClr val="bg1"/>
                </a:solidFill>
                <a:effectLst/>
              </a:rPr>
              <a:t>Considera lo siguiente ejemplo:</a:t>
            </a:r>
          </a:p>
        </p:txBody>
      </p:sp>
      <p:pic>
        <p:nvPicPr>
          <p:cNvPr id="9" name="Imagen 8">
            <a:extLst>
              <a:ext uri="{FF2B5EF4-FFF2-40B4-BE49-F238E27FC236}">
                <a16:creationId xmlns:a16="http://schemas.microsoft.com/office/drawing/2014/main" id="{66804180-147E-4515-B5B2-A5081C0BABB9}"/>
              </a:ext>
            </a:extLst>
          </p:cNvPr>
          <p:cNvPicPr>
            <a:picLocks noChangeAspect="1"/>
          </p:cNvPicPr>
          <p:nvPr/>
        </p:nvPicPr>
        <p:blipFill>
          <a:blip r:embed="rId2"/>
          <a:stretch>
            <a:fillRect/>
          </a:stretch>
        </p:blipFill>
        <p:spPr>
          <a:xfrm>
            <a:off x="7683945" y="1833308"/>
            <a:ext cx="3658520" cy="3477405"/>
          </a:xfrm>
          <a:prstGeom prst="rect">
            <a:avLst/>
          </a:prstGeom>
        </p:spPr>
      </p:pic>
      <p:sp>
        <p:nvSpPr>
          <p:cNvPr id="12" name="CuadroTexto 11">
            <a:extLst>
              <a:ext uri="{FF2B5EF4-FFF2-40B4-BE49-F238E27FC236}">
                <a16:creationId xmlns:a16="http://schemas.microsoft.com/office/drawing/2014/main" id="{FAB852B2-305F-4121-9DE8-5FB052E2A80E}"/>
              </a:ext>
            </a:extLst>
          </p:cNvPr>
          <p:cNvSpPr txBox="1"/>
          <p:nvPr/>
        </p:nvSpPr>
        <p:spPr>
          <a:xfrm>
            <a:off x="730265" y="3318761"/>
            <a:ext cx="6096000" cy="2893100"/>
          </a:xfrm>
          <a:prstGeom prst="rect">
            <a:avLst/>
          </a:prstGeom>
          <a:noFill/>
        </p:spPr>
        <p:txBody>
          <a:bodyPr wrap="square">
            <a:spAutoFit/>
          </a:bodyPr>
          <a:lstStyle/>
          <a:p>
            <a:r>
              <a:rPr lang="es-MX" sz="1400" b="0" i="0" dirty="0">
                <a:solidFill>
                  <a:schemeClr val="bg1"/>
                </a:solidFill>
                <a:effectLst/>
              </a:rPr>
              <a:t>El sistema operativo de un sistema informático organiza los archivos en directorios y subdirectorios. Los directorios también se denominan carpetas. El sistema operativo organiza carpetas y archivos utilizando una estructura de árbol como en la Fig.  Una carpeta contiene otras carpetas (subcarpetas) y archivos. Esto se puede ver en el árbol dibujado en la Fig.  Tenga en cuenta que la raíz aquí es de escritorio. </a:t>
            </a:r>
            <a:br>
              <a:rPr lang="es-MX" sz="1400" b="0" i="0" dirty="0">
                <a:solidFill>
                  <a:schemeClr val="bg1"/>
                </a:solidFill>
                <a:effectLst/>
              </a:rPr>
            </a:br>
            <a:br>
              <a:rPr lang="es-MX" sz="1400" b="0" i="0" dirty="0">
                <a:solidFill>
                  <a:schemeClr val="bg1"/>
                </a:solidFill>
                <a:effectLst/>
              </a:rPr>
            </a:br>
            <a:r>
              <a:rPr lang="es-MX" sz="1400" b="0" i="0" dirty="0">
                <a:solidFill>
                  <a:schemeClr val="bg1"/>
                </a:solidFill>
                <a:effectLst/>
              </a:rPr>
              <a:t>Los usos comunes de los árboles incluyen los siguientes: </a:t>
            </a:r>
            <a:br>
              <a:rPr lang="es-MX" sz="1400" b="0" i="0" dirty="0">
                <a:solidFill>
                  <a:schemeClr val="bg1"/>
                </a:solidFill>
                <a:effectLst/>
              </a:rPr>
            </a:br>
            <a:r>
              <a:rPr lang="es-MX" sz="1400" b="0" i="0" dirty="0">
                <a:solidFill>
                  <a:schemeClr val="bg1"/>
                </a:solidFill>
                <a:effectLst/>
              </a:rPr>
              <a:t>1. Manipulación de datos jerárquicos </a:t>
            </a:r>
            <a:br>
              <a:rPr lang="es-MX" sz="1400" b="0" i="0" dirty="0">
                <a:solidFill>
                  <a:schemeClr val="bg1"/>
                </a:solidFill>
                <a:effectLst/>
              </a:rPr>
            </a:br>
            <a:r>
              <a:rPr lang="es-MX" sz="1400" b="0" i="0" dirty="0">
                <a:solidFill>
                  <a:schemeClr val="bg1"/>
                </a:solidFill>
                <a:effectLst/>
              </a:rPr>
              <a:t>2. Hacer que la información sea fácil de buscar </a:t>
            </a:r>
            <a:br>
              <a:rPr lang="es-MX" sz="1400" b="0" i="0" dirty="0">
                <a:solidFill>
                  <a:schemeClr val="bg1"/>
                </a:solidFill>
                <a:effectLst/>
              </a:rPr>
            </a:br>
            <a:r>
              <a:rPr lang="es-MX" sz="1400" b="0" i="0" dirty="0">
                <a:solidFill>
                  <a:schemeClr val="bg1"/>
                </a:solidFill>
                <a:effectLst/>
              </a:rPr>
              <a:t>3. Manipulación de listas ordenadas de datos </a:t>
            </a:r>
            <a:br>
              <a:rPr lang="es-MX" sz="1400" b="0" i="0" dirty="0">
                <a:solidFill>
                  <a:schemeClr val="bg1"/>
                </a:solidFill>
                <a:effectLst/>
              </a:rPr>
            </a:br>
            <a:r>
              <a:rPr lang="es-MX" sz="1400" b="0" i="0" dirty="0">
                <a:solidFill>
                  <a:schemeClr val="bg1"/>
                </a:solidFill>
                <a:effectLst/>
              </a:rPr>
              <a:t>Un árbol es un gráfico llamado “</a:t>
            </a:r>
            <a:r>
              <a:rPr lang="es-AR" sz="1400" dirty="0" err="1">
                <a:solidFill>
                  <a:schemeClr val="accent5">
                    <a:lumMod val="60000"/>
                    <a:lumOff val="40000"/>
                  </a:schemeClr>
                </a:solidFill>
              </a:rPr>
              <a:t>directed</a:t>
            </a:r>
            <a:r>
              <a:rPr lang="es-AR" sz="1400" dirty="0">
                <a:solidFill>
                  <a:schemeClr val="accent5">
                    <a:lumMod val="60000"/>
                    <a:lumOff val="40000"/>
                  </a:schemeClr>
                </a:solidFill>
              </a:rPr>
              <a:t> </a:t>
            </a:r>
            <a:r>
              <a:rPr lang="es-AR" sz="1400" dirty="0" err="1">
                <a:solidFill>
                  <a:schemeClr val="accent5">
                    <a:lumMod val="60000"/>
                    <a:lumOff val="40000"/>
                  </a:schemeClr>
                </a:solidFill>
              </a:rPr>
              <a:t>acyclic</a:t>
            </a:r>
            <a:r>
              <a:rPr lang="es-AR" sz="1400" dirty="0">
                <a:solidFill>
                  <a:schemeClr val="accent5">
                    <a:lumMod val="60000"/>
                    <a:lumOff val="40000"/>
                  </a:schemeClr>
                </a:solidFill>
              </a:rPr>
              <a:t> </a:t>
            </a:r>
            <a:r>
              <a:rPr lang="es-AR" sz="1400" dirty="0" err="1">
                <a:solidFill>
                  <a:schemeClr val="accent5">
                    <a:lumMod val="60000"/>
                    <a:lumOff val="40000"/>
                  </a:schemeClr>
                </a:solidFill>
              </a:rPr>
              <a:t>graph</a:t>
            </a:r>
            <a:r>
              <a:rPr lang="es-MX" sz="1400" b="0" i="0" dirty="0">
                <a:solidFill>
                  <a:schemeClr val="bg1"/>
                </a:solidFill>
                <a:effectLst/>
              </a:rPr>
              <a:t>”. Así que primero discutamos la terminología básica relacionada con los árboles.</a:t>
            </a:r>
            <a:endParaRPr lang="es-AR" sz="1400" dirty="0">
              <a:solidFill>
                <a:schemeClr val="bg1"/>
              </a:solidFill>
            </a:endParaRPr>
          </a:p>
        </p:txBody>
      </p:sp>
    </p:spTree>
    <p:extLst>
      <p:ext uri="{BB962C8B-B14F-4D97-AF65-F5344CB8AC3E}">
        <p14:creationId xmlns:p14="http://schemas.microsoft.com/office/powerpoint/2010/main" val="368774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7439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General</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C9B719C6-D3F1-4A42-AF95-AA5BC12AC609}"/>
              </a:ext>
            </a:extLst>
          </p:cNvPr>
          <p:cNvSpPr txBox="1"/>
          <p:nvPr/>
        </p:nvSpPr>
        <p:spPr>
          <a:xfrm>
            <a:off x="265044" y="904328"/>
            <a:ext cx="11230270" cy="954107"/>
          </a:xfrm>
          <a:prstGeom prst="rect">
            <a:avLst/>
          </a:prstGeom>
          <a:noFill/>
        </p:spPr>
        <p:txBody>
          <a:bodyPr wrap="square">
            <a:spAutoFit/>
          </a:bodyPr>
          <a:lstStyle/>
          <a:p>
            <a:r>
              <a:rPr lang="es-AR" sz="1400" dirty="0">
                <a:solidFill>
                  <a:schemeClr val="bg1"/>
                </a:solidFill>
              </a:rPr>
              <a:t>Árbol general Un árbol T se define </a:t>
            </a:r>
            <a:r>
              <a:rPr lang="es-AR" sz="1400" b="1" dirty="0">
                <a:solidFill>
                  <a:schemeClr val="bg1"/>
                </a:solidFill>
              </a:rPr>
              <a:t>recursivamente</a:t>
            </a:r>
            <a:r>
              <a:rPr lang="es-AR" sz="1400" dirty="0">
                <a:solidFill>
                  <a:schemeClr val="bg1"/>
                </a:solidFill>
              </a:rPr>
              <a:t> de la siguiente manera: </a:t>
            </a:r>
            <a:br>
              <a:rPr lang="es-AR" sz="1400" dirty="0">
                <a:solidFill>
                  <a:schemeClr val="bg1"/>
                </a:solidFill>
              </a:rPr>
            </a:br>
            <a:r>
              <a:rPr lang="es-AR" sz="1400" dirty="0">
                <a:solidFill>
                  <a:schemeClr val="bg1"/>
                </a:solidFill>
              </a:rPr>
              <a:t>1. Un conjunto de elementos cero es un árbol, llamado árbol vacío (o árbol nulo). </a:t>
            </a:r>
            <a:br>
              <a:rPr lang="es-AR" sz="1400" dirty="0">
                <a:solidFill>
                  <a:schemeClr val="bg1"/>
                </a:solidFill>
              </a:rPr>
            </a:br>
            <a:r>
              <a:rPr lang="es-AR" sz="1400" dirty="0">
                <a:solidFill>
                  <a:schemeClr val="bg1"/>
                </a:solidFill>
              </a:rPr>
              <a:t>2. Si T1, T2, ..., </a:t>
            </a:r>
            <a:r>
              <a:rPr lang="es-AR" sz="1400" dirty="0" err="1">
                <a:solidFill>
                  <a:schemeClr val="bg1"/>
                </a:solidFill>
              </a:rPr>
              <a:t>Tn</a:t>
            </a:r>
            <a:r>
              <a:rPr lang="es-AR" sz="1400" dirty="0">
                <a:solidFill>
                  <a:schemeClr val="bg1"/>
                </a:solidFill>
              </a:rPr>
              <a:t> son n árboles (para n&gt; 0) y R (</a:t>
            </a:r>
            <a:r>
              <a:rPr lang="es-AR" sz="1400" dirty="0" err="1">
                <a:solidFill>
                  <a:schemeClr val="bg1"/>
                </a:solidFill>
              </a:rPr>
              <a:t>root</a:t>
            </a:r>
            <a:r>
              <a:rPr lang="es-AR" sz="1400" dirty="0">
                <a:solidFill>
                  <a:schemeClr val="bg1"/>
                </a:solidFill>
              </a:rPr>
              <a:t>) es un nodo, entonces el conjunto T que contiene R y los árboles T1, T2, ..., </a:t>
            </a:r>
            <a:r>
              <a:rPr lang="es-AR" sz="1400" dirty="0" err="1">
                <a:solidFill>
                  <a:schemeClr val="bg1"/>
                </a:solidFill>
              </a:rPr>
              <a:t>Tn</a:t>
            </a:r>
            <a:r>
              <a:rPr lang="es-AR" sz="1400" dirty="0">
                <a:solidFill>
                  <a:schemeClr val="bg1"/>
                </a:solidFill>
              </a:rPr>
              <a:t> son un árbol. Dentro de T, R se denomina raíz de T, y T1, T2, ..., </a:t>
            </a:r>
            <a:r>
              <a:rPr lang="es-AR" sz="1400" dirty="0" err="1">
                <a:solidFill>
                  <a:schemeClr val="bg1"/>
                </a:solidFill>
              </a:rPr>
              <a:t>Tn</a:t>
            </a:r>
            <a:r>
              <a:rPr lang="es-AR" sz="1400" dirty="0">
                <a:solidFill>
                  <a:schemeClr val="bg1"/>
                </a:solidFill>
              </a:rPr>
              <a:t> se denominan subárboles</a:t>
            </a:r>
          </a:p>
        </p:txBody>
      </p:sp>
      <p:sp>
        <p:nvSpPr>
          <p:cNvPr id="6" name="CuadroTexto 5">
            <a:extLst>
              <a:ext uri="{FF2B5EF4-FFF2-40B4-BE49-F238E27FC236}">
                <a16:creationId xmlns:a16="http://schemas.microsoft.com/office/drawing/2014/main" id="{5BDAE207-6D01-4C79-9CF8-54A94A2AD877}"/>
              </a:ext>
            </a:extLst>
          </p:cNvPr>
          <p:cNvSpPr txBox="1"/>
          <p:nvPr/>
        </p:nvSpPr>
        <p:spPr>
          <a:xfrm>
            <a:off x="265044" y="2029982"/>
            <a:ext cx="6079485" cy="4401205"/>
          </a:xfrm>
          <a:prstGeom prst="rect">
            <a:avLst/>
          </a:prstGeom>
          <a:noFill/>
        </p:spPr>
        <p:txBody>
          <a:bodyPr wrap="square">
            <a:spAutoFit/>
          </a:bodyPr>
          <a:lstStyle/>
          <a:p>
            <a:r>
              <a:rPr lang="es-AR" sz="1400" dirty="0">
                <a:solidFill>
                  <a:schemeClr val="bg1">
                    <a:lumMod val="65000"/>
                  </a:schemeClr>
                </a:solidFill>
              </a:rPr>
              <a:t>El árbol de la figura 7.8 (a) es el árbol vacío ya que no hay nodos. </a:t>
            </a:r>
            <a:br>
              <a:rPr lang="es-AR" sz="1400" dirty="0">
                <a:solidFill>
                  <a:schemeClr val="bg1">
                    <a:lumMod val="65000"/>
                  </a:schemeClr>
                </a:solidFill>
              </a:rPr>
            </a:br>
            <a:r>
              <a:rPr lang="es-AR" sz="1400" dirty="0">
                <a:solidFill>
                  <a:schemeClr val="bg1">
                    <a:lumMod val="65000"/>
                  </a:schemeClr>
                </a:solidFill>
              </a:rPr>
              <a:t>El árbol de la figura 7.8 (b) tiene un solo nodo, la raíz. </a:t>
            </a:r>
            <a:br>
              <a:rPr lang="es-AR" sz="1400" dirty="0">
                <a:solidFill>
                  <a:schemeClr val="bg1">
                    <a:lumMod val="65000"/>
                  </a:schemeClr>
                </a:solidFill>
              </a:rPr>
            </a:br>
            <a:r>
              <a:rPr lang="es-AR" sz="1400" dirty="0">
                <a:solidFill>
                  <a:schemeClr val="bg1">
                    <a:lumMod val="65000"/>
                  </a:schemeClr>
                </a:solidFill>
              </a:rPr>
              <a:t>El árbol de la figura 7.8 (c) tiene 16 nodos. </a:t>
            </a:r>
            <a:br>
              <a:rPr lang="es-AR" sz="1400" dirty="0">
                <a:solidFill>
                  <a:schemeClr val="bg1">
                    <a:lumMod val="65000"/>
                  </a:schemeClr>
                </a:solidFill>
              </a:rPr>
            </a:br>
            <a:r>
              <a:rPr lang="es-AR" sz="1400" dirty="0">
                <a:solidFill>
                  <a:schemeClr val="bg1">
                    <a:lumMod val="65000"/>
                  </a:schemeClr>
                </a:solidFill>
              </a:rPr>
              <a:t>El nodo raíz tiene cuatro subárboles. Las raíces de estos subárboles se denominan hijos de la raíz. Hay 16 nodos en el árbol, por lo que hay 15 subárboles no vacíos. Los nodos sin subárboles se denominan nodos terminales o, más comúnmente, hojas. </a:t>
            </a:r>
            <a:br>
              <a:rPr lang="es-AR" sz="1400" dirty="0">
                <a:solidFill>
                  <a:schemeClr val="bg1">
                    <a:lumMod val="65000"/>
                  </a:schemeClr>
                </a:solidFill>
              </a:rPr>
            </a:br>
            <a:r>
              <a:rPr lang="es-AR" sz="1400" dirty="0">
                <a:solidFill>
                  <a:schemeClr val="bg1">
                    <a:lumMod val="65000"/>
                  </a:schemeClr>
                </a:solidFill>
              </a:rPr>
              <a:t>Son 10 hojas del árbol de la figura 7.8 (c).</a:t>
            </a:r>
            <a:br>
              <a:rPr lang="es-AR" sz="1400" dirty="0">
                <a:solidFill>
                  <a:schemeClr val="bg1"/>
                </a:solidFill>
              </a:rPr>
            </a:br>
            <a:br>
              <a:rPr lang="es-AR" sz="1400" dirty="0">
                <a:solidFill>
                  <a:schemeClr val="bg1"/>
                </a:solidFill>
              </a:rPr>
            </a:br>
            <a:r>
              <a:rPr lang="es-MX" sz="1400" dirty="0">
                <a:solidFill>
                  <a:schemeClr val="bg1"/>
                </a:solidFill>
              </a:rPr>
              <a:t>El grado de un nodo es el número de subárboles que tiene. Por tanto, el grado de los nodos de la figura 7.8 (c) varía de cero a cuatro. Por definición, el grado de cada nodo hoja es cero. El grado de un árbol es el grado máximo de un nodo en el árbol. Como el árbol de la figura 7.8 (a) no tiene nodos, no hay un grado máximo de un nodo y el grado del árbol no está definido. El árbol de la figura 7.8 (b) tiene grado cero y el árbol de la figura 7.8 (c) tiene grado cuatro. Dado que las relaciones familiares se pueden modelar como árboles, a menudo llamamos a la raíz de un árbol (o subárbol) padre y a las raíces de los subárboles hijos. En consecuencia, los hijos del mismo nodo se denominan hermanos. La ventaja de la relación entre un padre y sus hijos es que un borde dirigido (o simplemente un borde) se extiende desde un padre a sus hijos.</a:t>
            </a:r>
            <a:endParaRPr lang="es-AR" sz="1400" dirty="0">
              <a:solidFill>
                <a:schemeClr val="bg1"/>
              </a:solidFill>
            </a:endParaRPr>
          </a:p>
        </p:txBody>
      </p:sp>
      <p:pic>
        <p:nvPicPr>
          <p:cNvPr id="3" name="Imagen 2">
            <a:extLst>
              <a:ext uri="{FF2B5EF4-FFF2-40B4-BE49-F238E27FC236}">
                <a16:creationId xmlns:a16="http://schemas.microsoft.com/office/drawing/2014/main" id="{8E04900E-86E7-826E-1739-1414FE029B46}"/>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contrast="-2000"/>
                    </a14:imgEffect>
                  </a14:imgLayer>
                </a14:imgProps>
              </a:ext>
            </a:extLst>
          </a:blip>
          <a:stretch>
            <a:fillRect/>
          </a:stretch>
        </p:blipFill>
        <p:spPr>
          <a:xfrm>
            <a:off x="6631182" y="2212866"/>
            <a:ext cx="5253570" cy="4088232"/>
          </a:xfrm>
          <a:prstGeom prst="rect">
            <a:avLst/>
          </a:prstGeom>
        </p:spPr>
      </p:pic>
    </p:spTree>
    <p:extLst>
      <p:ext uri="{BB962C8B-B14F-4D97-AF65-F5344CB8AC3E}">
        <p14:creationId xmlns:p14="http://schemas.microsoft.com/office/powerpoint/2010/main" val="218014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5770041"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Representación de un </a:t>
            </a:r>
            <a:r>
              <a:rPr lang="es-AR" sz="2800" dirty="0" err="1">
                <a:solidFill>
                  <a:schemeClr val="bg1"/>
                </a:solidFill>
              </a:rPr>
              <a:t>Arbol</a:t>
            </a:r>
            <a:endParaRPr lang="es-AR" sz="2800" dirty="0">
              <a:solidFill>
                <a:schemeClr val="bg1"/>
              </a:solidFill>
              <a:latin typeface="Segoe UI Variable Display" pitchFamily="2" charset="0"/>
            </a:endParaRPr>
          </a:p>
        </p:txBody>
      </p:sp>
      <p:sp>
        <p:nvSpPr>
          <p:cNvPr id="7" name="CuadroTexto 6">
            <a:extLst>
              <a:ext uri="{FF2B5EF4-FFF2-40B4-BE49-F238E27FC236}">
                <a16:creationId xmlns:a16="http://schemas.microsoft.com/office/drawing/2014/main" id="{1B8983B2-D47D-48A6-92DE-F1F0435D5F24}"/>
              </a:ext>
            </a:extLst>
          </p:cNvPr>
          <p:cNvSpPr txBox="1"/>
          <p:nvPr/>
        </p:nvSpPr>
        <p:spPr>
          <a:xfrm>
            <a:off x="300018" y="1211854"/>
            <a:ext cx="6098720" cy="1384995"/>
          </a:xfrm>
          <a:prstGeom prst="rect">
            <a:avLst/>
          </a:prstGeom>
          <a:noFill/>
        </p:spPr>
        <p:txBody>
          <a:bodyPr wrap="square">
            <a:spAutoFit/>
          </a:bodyPr>
          <a:lstStyle/>
          <a:p>
            <a:r>
              <a:rPr lang="es-AR" sz="1400" dirty="0">
                <a:solidFill>
                  <a:schemeClr val="accent1">
                    <a:lumMod val="60000"/>
                    <a:lumOff val="40000"/>
                  </a:schemeClr>
                </a:solidFill>
              </a:rPr>
              <a:t>Para la Representación de un árbol en “general” Podemos utilizar una organización secuencial o una organización vinculada para representar un árbol</a:t>
            </a:r>
            <a:r>
              <a:rPr lang="es-AR" sz="1400" dirty="0">
                <a:solidFill>
                  <a:schemeClr val="bg1"/>
                </a:solidFill>
              </a:rPr>
              <a:t>. </a:t>
            </a:r>
            <a:br>
              <a:rPr lang="es-AR" sz="1400" dirty="0">
                <a:solidFill>
                  <a:schemeClr val="bg1"/>
                </a:solidFill>
              </a:rPr>
            </a:br>
            <a:r>
              <a:rPr lang="es-AR" sz="1400" dirty="0">
                <a:solidFill>
                  <a:schemeClr val="bg1"/>
                </a:solidFill>
              </a:rPr>
              <a:t>Si deseamos utilizar una lista enlazada generalizada, entonces un nodo debe tener un número variable de campos dependiendo del número de ramas. Sin embargo, es más sencillo utilizar algoritmos para los datos en los que el tamaño del nodo es fijo.</a:t>
            </a:r>
          </a:p>
        </p:txBody>
      </p:sp>
      <p:pic>
        <p:nvPicPr>
          <p:cNvPr id="11" name="Imagen 10">
            <a:extLst>
              <a:ext uri="{FF2B5EF4-FFF2-40B4-BE49-F238E27FC236}">
                <a16:creationId xmlns:a16="http://schemas.microsoft.com/office/drawing/2014/main" id="{E5053ECC-A822-4A92-A0FC-A0778F63B10E}"/>
              </a:ext>
            </a:extLst>
          </p:cNvPr>
          <p:cNvPicPr>
            <a:picLocks noChangeAspect="1"/>
          </p:cNvPicPr>
          <p:nvPr/>
        </p:nvPicPr>
        <p:blipFill>
          <a:blip r:embed="rId2">
            <a:duotone>
              <a:prstClr val="black"/>
              <a:schemeClr val="accent5">
                <a:tint val="45000"/>
                <a:satMod val="400000"/>
              </a:schemeClr>
            </a:duotone>
          </a:blip>
          <a:stretch>
            <a:fillRect/>
          </a:stretch>
        </p:blipFill>
        <p:spPr>
          <a:xfrm>
            <a:off x="433492" y="2975583"/>
            <a:ext cx="3353564" cy="431898"/>
          </a:xfrm>
          <a:prstGeom prst="rect">
            <a:avLst/>
          </a:prstGeom>
        </p:spPr>
      </p:pic>
      <p:sp>
        <p:nvSpPr>
          <p:cNvPr id="13" name="CuadroTexto 12">
            <a:extLst>
              <a:ext uri="{FF2B5EF4-FFF2-40B4-BE49-F238E27FC236}">
                <a16:creationId xmlns:a16="http://schemas.microsoft.com/office/drawing/2014/main" id="{42EA5BB7-BF99-446F-94E6-6002D0365141}"/>
              </a:ext>
            </a:extLst>
          </p:cNvPr>
          <p:cNvSpPr txBox="1"/>
          <p:nvPr/>
        </p:nvSpPr>
        <p:spPr>
          <a:xfrm>
            <a:off x="300018" y="3891820"/>
            <a:ext cx="4259559" cy="738664"/>
          </a:xfrm>
          <a:prstGeom prst="rect">
            <a:avLst/>
          </a:prstGeom>
          <a:noFill/>
        </p:spPr>
        <p:txBody>
          <a:bodyPr wrap="square">
            <a:spAutoFit/>
          </a:bodyPr>
          <a:lstStyle/>
          <a:p>
            <a:r>
              <a:rPr lang="es-AR" sz="1400" dirty="0">
                <a:solidFill>
                  <a:schemeClr val="bg1"/>
                </a:solidFill>
              </a:rPr>
              <a:t>Para un nodo de tamaño fijo, podemos usar un nodo con datos y campos de puntero como en una lista enlazada generalizada.</a:t>
            </a:r>
          </a:p>
        </p:txBody>
      </p:sp>
      <p:pic>
        <p:nvPicPr>
          <p:cNvPr id="17" name="Imagen 16">
            <a:extLst>
              <a:ext uri="{FF2B5EF4-FFF2-40B4-BE49-F238E27FC236}">
                <a16:creationId xmlns:a16="http://schemas.microsoft.com/office/drawing/2014/main" id="{BC257953-50E7-46A0-B347-89639B587E4C}"/>
              </a:ext>
            </a:extLst>
          </p:cNvPr>
          <p:cNvPicPr>
            <a:picLocks noChangeAspect="1"/>
          </p:cNvPicPr>
          <p:nvPr/>
        </p:nvPicPr>
        <p:blipFill>
          <a:blip r:embed="rId3">
            <a:duotone>
              <a:prstClr val="black"/>
              <a:schemeClr val="accent5">
                <a:tint val="45000"/>
                <a:satMod val="400000"/>
              </a:schemeClr>
            </a:duotone>
          </a:blip>
          <a:stretch>
            <a:fillRect/>
          </a:stretch>
        </p:blipFill>
        <p:spPr>
          <a:xfrm>
            <a:off x="453118" y="4943662"/>
            <a:ext cx="2896260" cy="1117855"/>
          </a:xfrm>
          <a:prstGeom prst="rect">
            <a:avLst/>
          </a:prstGeom>
        </p:spPr>
      </p:pic>
      <p:pic>
        <p:nvPicPr>
          <p:cNvPr id="21" name="Imagen 20">
            <a:extLst>
              <a:ext uri="{FF2B5EF4-FFF2-40B4-BE49-F238E27FC236}">
                <a16:creationId xmlns:a16="http://schemas.microsoft.com/office/drawing/2014/main" id="{086AE281-A2C1-405E-B995-EB0CEA3C04F3}"/>
              </a:ext>
            </a:extLst>
          </p:cNvPr>
          <p:cNvPicPr>
            <a:picLocks noChangeAspect="1"/>
          </p:cNvPicPr>
          <p:nvPr/>
        </p:nvPicPr>
        <p:blipFill>
          <a:blip r:embed="rId4">
            <a:duotone>
              <a:prstClr val="black"/>
              <a:schemeClr val="accent5">
                <a:tint val="45000"/>
                <a:satMod val="400000"/>
              </a:schemeClr>
            </a:duotone>
          </a:blip>
          <a:stretch>
            <a:fillRect/>
          </a:stretch>
        </p:blipFill>
        <p:spPr>
          <a:xfrm>
            <a:off x="6706370" y="1211853"/>
            <a:ext cx="4825757" cy="2650211"/>
          </a:xfrm>
          <a:prstGeom prst="rect">
            <a:avLst/>
          </a:prstGeom>
        </p:spPr>
      </p:pic>
      <p:pic>
        <p:nvPicPr>
          <p:cNvPr id="25" name="Imagen 24">
            <a:extLst>
              <a:ext uri="{FF2B5EF4-FFF2-40B4-BE49-F238E27FC236}">
                <a16:creationId xmlns:a16="http://schemas.microsoft.com/office/drawing/2014/main" id="{50927C39-19C9-4F64-B16D-A1857AC27DFD}"/>
              </a:ext>
            </a:extLst>
          </p:cNvPr>
          <p:cNvPicPr>
            <a:picLocks noChangeAspect="1"/>
          </p:cNvPicPr>
          <p:nvPr/>
        </p:nvPicPr>
        <p:blipFill>
          <a:blip r:embed="rId5">
            <a:duotone>
              <a:prstClr val="black"/>
              <a:schemeClr val="accent5">
                <a:tint val="45000"/>
                <a:satMod val="400000"/>
              </a:schemeClr>
            </a:duotone>
          </a:blip>
          <a:stretch>
            <a:fillRect/>
          </a:stretch>
        </p:blipFill>
        <p:spPr>
          <a:xfrm>
            <a:off x="5734927" y="4379208"/>
            <a:ext cx="5797199" cy="1878142"/>
          </a:xfrm>
          <a:prstGeom prst="rect">
            <a:avLst/>
          </a:prstGeom>
        </p:spPr>
      </p:pic>
    </p:spTree>
    <p:extLst>
      <p:ext uri="{BB962C8B-B14F-4D97-AF65-F5344CB8AC3E}">
        <p14:creationId xmlns:p14="http://schemas.microsoft.com/office/powerpoint/2010/main" val="58989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4145687"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Tipos de Arboles</a:t>
            </a:r>
            <a:endParaRPr lang="es-AR" sz="2800" dirty="0">
              <a:solidFill>
                <a:schemeClr val="bg1"/>
              </a:solidFill>
              <a:latin typeface="Segoe UI Variable Display" pitchFamily="2" charset="0"/>
            </a:endParaRPr>
          </a:p>
        </p:txBody>
      </p:sp>
      <p:sp>
        <p:nvSpPr>
          <p:cNvPr id="6" name="CuadroTexto 5">
            <a:extLst>
              <a:ext uri="{FF2B5EF4-FFF2-40B4-BE49-F238E27FC236}">
                <a16:creationId xmlns:a16="http://schemas.microsoft.com/office/drawing/2014/main" id="{9E3FEF0D-71B2-455E-8B9F-53527174F0A0}"/>
              </a:ext>
            </a:extLst>
          </p:cNvPr>
          <p:cNvSpPr txBox="1"/>
          <p:nvPr/>
        </p:nvSpPr>
        <p:spPr>
          <a:xfrm>
            <a:off x="895435" y="1758817"/>
            <a:ext cx="6449784" cy="2585323"/>
          </a:xfrm>
          <a:prstGeom prst="rect">
            <a:avLst/>
          </a:prstGeom>
          <a:noFill/>
        </p:spPr>
        <p:txBody>
          <a:bodyPr wrap="square">
            <a:spAutoFit/>
          </a:bodyPr>
          <a:lstStyle/>
          <a:p>
            <a:r>
              <a:rPr lang="es-AR" dirty="0">
                <a:solidFill>
                  <a:schemeClr val="bg1"/>
                </a:solidFill>
              </a:rPr>
              <a:t>Algunos tipos importantes de árboles.</a:t>
            </a:r>
            <a:br>
              <a:rPr lang="es-AR" dirty="0">
                <a:solidFill>
                  <a:schemeClr val="bg1"/>
                </a:solidFill>
              </a:rPr>
            </a:br>
            <a:r>
              <a:rPr lang="es-AR" dirty="0">
                <a:solidFill>
                  <a:schemeClr val="bg1"/>
                </a:solidFill>
              </a:rPr>
              <a:t> </a:t>
            </a:r>
            <a:br>
              <a:rPr lang="es-AR" dirty="0">
                <a:solidFill>
                  <a:schemeClr val="bg1"/>
                </a:solidFill>
              </a:rPr>
            </a:br>
            <a:r>
              <a:rPr lang="es-AR" dirty="0">
                <a:solidFill>
                  <a:schemeClr val="bg1"/>
                </a:solidFill>
              </a:rPr>
              <a:t>1. Árbol libre </a:t>
            </a:r>
            <a:r>
              <a:rPr lang="en-US" sz="1800" dirty="0">
                <a:solidFill>
                  <a:schemeClr val="bg1">
                    <a:lumMod val="75000"/>
                  </a:schemeClr>
                </a:solidFill>
              </a:rPr>
              <a:t>. Free tree</a:t>
            </a:r>
            <a:r>
              <a:rPr lang="es-AR" dirty="0">
                <a:solidFill>
                  <a:schemeClr val="bg1"/>
                </a:solidFill>
              </a:rPr>
              <a:t> </a:t>
            </a:r>
            <a:br>
              <a:rPr lang="es-AR" dirty="0">
                <a:solidFill>
                  <a:schemeClr val="bg1"/>
                </a:solidFill>
              </a:rPr>
            </a:br>
            <a:r>
              <a:rPr lang="es-AR" dirty="0">
                <a:solidFill>
                  <a:schemeClr val="bg1"/>
                </a:solidFill>
              </a:rPr>
              <a:t>2. Árbol enraizado </a:t>
            </a:r>
            <a:r>
              <a:rPr lang="en-US" sz="1800" dirty="0">
                <a:solidFill>
                  <a:schemeClr val="bg1">
                    <a:lumMod val="75000"/>
                  </a:schemeClr>
                </a:solidFill>
              </a:rPr>
              <a:t>Rooted tree </a:t>
            </a:r>
            <a:br>
              <a:rPr lang="es-AR" dirty="0">
                <a:solidFill>
                  <a:schemeClr val="bg1"/>
                </a:solidFill>
              </a:rPr>
            </a:br>
            <a:r>
              <a:rPr lang="es-AR" dirty="0">
                <a:solidFill>
                  <a:schemeClr val="bg1"/>
                </a:solidFill>
              </a:rPr>
              <a:t>3. Árbol ordenado </a:t>
            </a:r>
            <a:r>
              <a:rPr lang="en-US" sz="1800" dirty="0">
                <a:solidFill>
                  <a:schemeClr val="bg1">
                    <a:lumMod val="75000"/>
                  </a:schemeClr>
                </a:solidFill>
              </a:rPr>
              <a:t>Ordered tree </a:t>
            </a:r>
            <a:br>
              <a:rPr lang="es-AR" dirty="0">
                <a:solidFill>
                  <a:schemeClr val="bg1"/>
                </a:solidFill>
              </a:rPr>
            </a:br>
            <a:r>
              <a:rPr lang="es-AR" dirty="0">
                <a:solidFill>
                  <a:schemeClr val="bg1"/>
                </a:solidFill>
              </a:rPr>
              <a:t>4. Árbol regular </a:t>
            </a:r>
            <a:r>
              <a:rPr lang="en-US" sz="1800" dirty="0">
                <a:solidFill>
                  <a:schemeClr val="bg1">
                    <a:lumMod val="75000"/>
                  </a:schemeClr>
                </a:solidFill>
              </a:rPr>
              <a:t>Regular tree </a:t>
            </a:r>
            <a:br>
              <a:rPr lang="es-AR" dirty="0">
                <a:solidFill>
                  <a:schemeClr val="bg1"/>
                </a:solidFill>
              </a:rPr>
            </a:br>
            <a:r>
              <a:rPr lang="es-AR" dirty="0">
                <a:solidFill>
                  <a:schemeClr val="bg1"/>
                </a:solidFill>
              </a:rPr>
              <a:t>5. Árbol binario </a:t>
            </a:r>
            <a:r>
              <a:rPr lang="en-US" sz="1800" dirty="0">
                <a:solidFill>
                  <a:schemeClr val="bg1">
                    <a:lumMod val="75000"/>
                  </a:schemeClr>
                </a:solidFill>
              </a:rPr>
              <a:t>Binary tree </a:t>
            </a:r>
            <a:br>
              <a:rPr lang="es-AR" dirty="0">
                <a:solidFill>
                  <a:schemeClr val="bg1"/>
                </a:solidFill>
              </a:rPr>
            </a:br>
            <a:r>
              <a:rPr lang="es-AR" dirty="0">
                <a:solidFill>
                  <a:schemeClr val="bg1"/>
                </a:solidFill>
              </a:rPr>
              <a:t>6. Árbol completo </a:t>
            </a:r>
            <a:r>
              <a:rPr lang="en-US" sz="1800" dirty="0">
                <a:solidFill>
                  <a:schemeClr val="bg1">
                    <a:lumMod val="75000"/>
                  </a:schemeClr>
                </a:solidFill>
              </a:rPr>
              <a:t>Complete tree </a:t>
            </a:r>
            <a:br>
              <a:rPr lang="es-AR" dirty="0">
                <a:solidFill>
                  <a:schemeClr val="bg1"/>
                </a:solidFill>
              </a:rPr>
            </a:br>
            <a:r>
              <a:rPr lang="es-AR" dirty="0">
                <a:solidFill>
                  <a:schemeClr val="bg1"/>
                </a:solidFill>
              </a:rPr>
              <a:t>7. Árbol de posición </a:t>
            </a:r>
            <a:r>
              <a:rPr lang="en-US" sz="1800" dirty="0">
                <a:solidFill>
                  <a:schemeClr val="bg1">
                    <a:lumMod val="75000"/>
                  </a:schemeClr>
                </a:solidFill>
              </a:rPr>
              <a:t>Position tree</a:t>
            </a:r>
            <a:endParaRPr lang="es-AR" dirty="0">
              <a:solidFill>
                <a:schemeClr val="bg1"/>
              </a:solidFill>
            </a:endParaRPr>
          </a:p>
        </p:txBody>
      </p:sp>
      <p:sp>
        <p:nvSpPr>
          <p:cNvPr id="2" name="AutoShape 2" descr="Types of Trees in Data Structure 1">
            <a:extLst>
              <a:ext uri="{FF2B5EF4-FFF2-40B4-BE49-F238E27FC236}">
                <a16:creationId xmlns:a16="http://schemas.microsoft.com/office/drawing/2014/main" id="{F7DF0ABF-080B-7914-81B5-72F706B27C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9" name="Imagen 8">
            <a:extLst>
              <a:ext uri="{FF2B5EF4-FFF2-40B4-BE49-F238E27FC236}">
                <a16:creationId xmlns:a16="http://schemas.microsoft.com/office/drawing/2014/main" id="{FAD12D67-8DF2-856A-4EDE-E114BB34A701}"/>
              </a:ext>
            </a:extLst>
          </p:cNvPr>
          <p:cNvPicPr>
            <a:picLocks noChangeAspect="1"/>
          </p:cNvPicPr>
          <p:nvPr/>
        </p:nvPicPr>
        <p:blipFill>
          <a:blip r:embed="rId2"/>
          <a:stretch>
            <a:fillRect/>
          </a:stretch>
        </p:blipFill>
        <p:spPr>
          <a:xfrm>
            <a:off x="5198249" y="781310"/>
            <a:ext cx="2346439" cy="1405623"/>
          </a:xfrm>
          <a:prstGeom prst="rect">
            <a:avLst/>
          </a:prstGeom>
        </p:spPr>
      </p:pic>
      <p:pic>
        <p:nvPicPr>
          <p:cNvPr id="15" name="Imagen 14">
            <a:extLst>
              <a:ext uri="{FF2B5EF4-FFF2-40B4-BE49-F238E27FC236}">
                <a16:creationId xmlns:a16="http://schemas.microsoft.com/office/drawing/2014/main" id="{11EB4023-DC50-9213-5960-921581586201}"/>
              </a:ext>
            </a:extLst>
          </p:cNvPr>
          <p:cNvPicPr>
            <a:picLocks noChangeAspect="1"/>
          </p:cNvPicPr>
          <p:nvPr/>
        </p:nvPicPr>
        <p:blipFill>
          <a:blip r:embed="rId3"/>
          <a:stretch>
            <a:fillRect/>
          </a:stretch>
        </p:blipFill>
        <p:spPr>
          <a:xfrm>
            <a:off x="5003551" y="3505430"/>
            <a:ext cx="2184897" cy="1772053"/>
          </a:xfrm>
          <a:prstGeom prst="rect">
            <a:avLst/>
          </a:prstGeom>
        </p:spPr>
      </p:pic>
      <p:pic>
        <p:nvPicPr>
          <p:cNvPr id="20" name="Imagen 19">
            <a:extLst>
              <a:ext uri="{FF2B5EF4-FFF2-40B4-BE49-F238E27FC236}">
                <a16:creationId xmlns:a16="http://schemas.microsoft.com/office/drawing/2014/main" id="{54A0E065-2204-4547-FD7B-DB647793614E}"/>
              </a:ext>
            </a:extLst>
          </p:cNvPr>
          <p:cNvPicPr>
            <a:picLocks noChangeAspect="1"/>
          </p:cNvPicPr>
          <p:nvPr/>
        </p:nvPicPr>
        <p:blipFill>
          <a:blip r:embed="rId4"/>
          <a:stretch>
            <a:fillRect/>
          </a:stretch>
        </p:blipFill>
        <p:spPr>
          <a:xfrm>
            <a:off x="7798355" y="1758817"/>
            <a:ext cx="3498209" cy="2450009"/>
          </a:xfrm>
          <a:prstGeom prst="rect">
            <a:avLst/>
          </a:prstGeom>
        </p:spPr>
      </p:pic>
      <p:sp>
        <p:nvSpPr>
          <p:cNvPr id="3" name="Flecha: a la derecha 2">
            <a:extLst>
              <a:ext uri="{FF2B5EF4-FFF2-40B4-BE49-F238E27FC236}">
                <a16:creationId xmlns:a16="http://schemas.microsoft.com/office/drawing/2014/main" id="{06965BDF-FD75-40D2-4E96-7DD38F112839}"/>
              </a:ext>
            </a:extLst>
          </p:cNvPr>
          <p:cNvSpPr/>
          <p:nvPr/>
        </p:nvSpPr>
        <p:spPr>
          <a:xfrm>
            <a:off x="8567225" y="4811151"/>
            <a:ext cx="2293033" cy="1195754"/>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accent1">
                    <a:lumMod val="60000"/>
                    <a:lumOff val="40000"/>
                  </a:schemeClr>
                </a:solidFill>
              </a:rPr>
              <a:t>Veamos una Descripción</a:t>
            </a:r>
            <a:endParaRPr lang="es-AR" sz="1400" dirty="0">
              <a:solidFill>
                <a:schemeClr val="accent1">
                  <a:lumMod val="60000"/>
                  <a:lumOff val="40000"/>
                </a:schemeClr>
              </a:solidFill>
            </a:endParaRPr>
          </a:p>
        </p:txBody>
      </p:sp>
    </p:spTree>
    <p:extLst>
      <p:ext uri="{BB962C8B-B14F-4D97-AF65-F5344CB8AC3E}">
        <p14:creationId xmlns:p14="http://schemas.microsoft.com/office/powerpoint/2010/main" val="3917543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7439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General</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4A8FF6C6-0D92-404D-B724-13E6A8593DC3}"/>
              </a:ext>
            </a:extLst>
          </p:cNvPr>
          <p:cNvSpPr txBox="1"/>
          <p:nvPr/>
        </p:nvSpPr>
        <p:spPr>
          <a:xfrm>
            <a:off x="841820" y="1182231"/>
            <a:ext cx="6098720" cy="2677656"/>
          </a:xfrm>
          <a:prstGeom prst="rect">
            <a:avLst/>
          </a:prstGeom>
          <a:noFill/>
        </p:spPr>
        <p:txBody>
          <a:bodyPr wrap="square">
            <a:spAutoFit/>
          </a:bodyPr>
          <a:lstStyle/>
          <a:p>
            <a:r>
              <a:rPr lang="es-AR" sz="1400" b="1" dirty="0">
                <a:solidFill>
                  <a:schemeClr val="accent1">
                    <a:lumMod val="60000"/>
                    <a:lumOff val="40000"/>
                  </a:schemeClr>
                </a:solidFill>
              </a:rPr>
              <a:t>Árbol libre </a:t>
            </a:r>
            <a:br>
              <a:rPr lang="es-AR" sz="1400" b="1" dirty="0">
                <a:solidFill>
                  <a:schemeClr val="bg1"/>
                </a:solidFill>
              </a:rPr>
            </a:br>
            <a:r>
              <a:rPr lang="es-AR" sz="1400" dirty="0">
                <a:solidFill>
                  <a:schemeClr val="bg1"/>
                </a:solidFill>
              </a:rPr>
              <a:t>Un árbol libre es un gráfico acíclico conectado. Es un gráfico no dirigido. No tiene ningún nodo designado como raíz. Como está conectado, se puede llegar a cualquier nodo desde cualquier otro nodo a través de una ruta única. El árbol de la figura  es un ejemplo de árbol libre.</a:t>
            </a:r>
          </a:p>
          <a:p>
            <a:endParaRPr lang="es-AR" sz="1400" dirty="0">
              <a:solidFill>
                <a:schemeClr val="bg1"/>
              </a:solidFill>
            </a:endParaRPr>
          </a:p>
          <a:p>
            <a:br>
              <a:rPr lang="es-AR" sz="1400" dirty="0">
                <a:solidFill>
                  <a:schemeClr val="bg1"/>
                </a:solidFill>
              </a:rPr>
            </a:br>
            <a:br>
              <a:rPr lang="es-AR" sz="1400" dirty="0">
                <a:solidFill>
                  <a:schemeClr val="bg1"/>
                </a:solidFill>
              </a:rPr>
            </a:br>
            <a:r>
              <a:rPr lang="es-AR" sz="1400" b="1" dirty="0">
                <a:solidFill>
                  <a:schemeClr val="accent1">
                    <a:lumMod val="60000"/>
                    <a:lumOff val="40000"/>
                  </a:schemeClr>
                </a:solidFill>
              </a:rPr>
              <a:t>Árbol enraizado </a:t>
            </a:r>
            <a:br>
              <a:rPr lang="es-AR" sz="1400" b="1" dirty="0">
                <a:solidFill>
                  <a:schemeClr val="bg1"/>
                </a:solidFill>
              </a:rPr>
            </a:br>
            <a:r>
              <a:rPr lang="es-AR" sz="1400" dirty="0">
                <a:solidFill>
                  <a:schemeClr val="bg1"/>
                </a:solidFill>
              </a:rPr>
              <a:t>A diferencia del árbol libre, un árbol enraizado es un gráfico dirigido donde un nodo se designa como raíz, cuyo grado entrante es cero, mientras que para todos los demás nodos, el grado entrante es uno .</a:t>
            </a:r>
          </a:p>
        </p:txBody>
      </p:sp>
      <p:sp>
        <p:nvSpPr>
          <p:cNvPr id="6" name="CuadroTexto 5">
            <a:extLst>
              <a:ext uri="{FF2B5EF4-FFF2-40B4-BE49-F238E27FC236}">
                <a16:creationId xmlns:a16="http://schemas.microsoft.com/office/drawing/2014/main" id="{1AA0ACBE-07C4-40B6-B511-C6154BB930B8}"/>
              </a:ext>
            </a:extLst>
          </p:cNvPr>
          <p:cNvSpPr txBox="1"/>
          <p:nvPr/>
        </p:nvSpPr>
        <p:spPr>
          <a:xfrm>
            <a:off x="841820" y="4479420"/>
            <a:ext cx="6098720" cy="1815882"/>
          </a:xfrm>
          <a:prstGeom prst="rect">
            <a:avLst/>
          </a:prstGeom>
          <a:noFill/>
        </p:spPr>
        <p:txBody>
          <a:bodyPr wrap="square">
            <a:spAutoFit/>
          </a:bodyPr>
          <a:lstStyle/>
          <a:p>
            <a:r>
              <a:rPr lang="es-AR" sz="1400" b="1" dirty="0">
                <a:solidFill>
                  <a:schemeClr val="accent1">
                    <a:lumMod val="60000"/>
                    <a:lumOff val="40000"/>
                  </a:schemeClr>
                </a:solidFill>
              </a:rPr>
              <a:t>Árbol ordenado </a:t>
            </a:r>
            <a:br>
              <a:rPr lang="es-AR" sz="1400" b="1" dirty="0">
                <a:solidFill>
                  <a:schemeClr val="bg1"/>
                </a:solidFill>
              </a:rPr>
            </a:br>
            <a:r>
              <a:rPr lang="es-AR" sz="1400" dirty="0">
                <a:solidFill>
                  <a:schemeClr val="bg1"/>
                </a:solidFill>
              </a:rPr>
              <a:t>En muchas aplicaciones, el orden relativo de los nodos en cualquier nivel particular adquiere cierta importancia. Es fácil imponer un orden en los nodos en un nivel refiriéndose a un nodo en particular como el primer nodo, a otro nodo como el segundo, y así sucesivamente. Este orden se puede realizar de izquierda a derecha  Al igual que los nodos en cada nivel, podemos prescribir un orden a los bordes. Si en un árbol dirigido, se prescribe un orden de un nodo en cada nivel, entonces dicho árbol se llama árbol ordenado.</a:t>
            </a:r>
          </a:p>
        </p:txBody>
      </p:sp>
      <p:pic>
        <p:nvPicPr>
          <p:cNvPr id="9" name="Imagen 8">
            <a:extLst>
              <a:ext uri="{FF2B5EF4-FFF2-40B4-BE49-F238E27FC236}">
                <a16:creationId xmlns:a16="http://schemas.microsoft.com/office/drawing/2014/main" id="{50204EDF-E2CF-537D-9667-D9AEACFDE0E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78000"/>
                    </a14:imgEffect>
                  </a14:imgLayer>
                </a14:imgProps>
              </a:ext>
            </a:extLst>
          </a:blip>
          <a:stretch>
            <a:fillRect/>
          </a:stretch>
        </p:blipFill>
        <p:spPr>
          <a:xfrm>
            <a:off x="7545811" y="1319868"/>
            <a:ext cx="2221017" cy="4948475"/>
          </a:xfrm>
          <a:prstGeom prst="rect">
            <a:avLst/>
          </a:prstGeom>
        </p:spPr>
      </p:pic>
    </p:spTree>
    <p:extLst>
      <p:ext uri="{BB962C8B-B14F-4D97-AF65-F5344CB8AC3E}">
        <p14:creationId xmlns:p14="http://schemas.microsoft.com/office/powerpoint/2010/main" val="759721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7439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General</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4FCCD266-4D1A-4EB7-9106-A601977AB533}"/>
              </a:ext>
            </a:extLst>
          </p:cNvPr>
          <p:cNvSpPr txBox="1"/>
          <p:nvPr/>
        </p:nvSpPr>
        <p:spPr>
          <a:xfrm>
            <a:off x="265044" y="1007445"/>
            <a:ext cx="4447633" cy="1815882"/>
          </a:xfrm>
          <a:prstGeom prst="rect">
            <a:avLst/>
          </a:prstGeom>
          <a:noFill/>
        </p:spPr>
        <p:txBody>
          <a:bodyPr wrap="square">
            <a:spAutoFit/>
          </a:bodyPr>
          <a:lstStyle/>
          <a:p>
            <a:r>
              <a:rPr lang="es-AR" sz="1400" b="1" dirty="0">
                <a:solidFill>
                  <a:schemeClr val="accent1">
                    <a:lumMod val="60000"/>
                    <a:lumOff val="40000"/>
                  </a:schemeClr>
                </a:solidFill>
              </a:rPr>
              <a:t>Árbol regular </a:t>
            </a:r>
            <a:br>
              <a:rPr lang="es-AR" sz="1400" b="1" dirty="0">
                <a:solidFill>
                  <a:schemeClr val="bg1"/>
                </a:solidFill>
              </a:rPr>
            </a:br>
            <a:r>
              <a:rPr lang="es-AR" sz="1400" dirty="0">
                <a:solidFill>
                  <a:schemeClr val="bg1"/>
                </a:solidFill>
              </a:rPr>
              <a:t>Un árbol en el que cada vértice del nodo de rama tiene el mismo grado externo se denomina árbol regular. Si en un árbol dirigido, el grado exterior de cada nodo es menor o igual que m, entonces el árbol se llama árbol m-ario. Si el grado exterior de cada nodo es exactamente igual a m (los nodos de las ramas) o cero (los nodos de las hojas), entonces el árbol se denomina árbol m-ario regular.</a:t>
            </a:r>
          </a:p>
        </p:txBody>
      </p:sp>
      <p:sp>
        <p:nvSpPr>
          <p:cNvPr id="6" name="CuadroTexto 5">
            <a:extLst>
              <a:ext uri="{FF2B5EF4-FFF2-40B4-BE49-F238E27FC236}">
                <a16:creationId xmlns:a16="http://schemas.microsoft.com/office/drawing/2014/main" id="{A24D1C64-7D06-4D0A-8D2A-4588B8B494D4}"/>
              </a:ext>
            </a:extLst>
          </p:cNvPr>
          <p:cNvSpPr txBox="1"/>
          <p:nvPr/>
        </p:nvSpPr>
        <p:spPr>
          <a:xfrm>
            <a:off x="206706" y="3536722"/>
            <a:ext cx="3932762" cy="2031325"/>
          </a:xfrm>
          <a:prstGeom prst="rect">
            <a:avLst/>
          </a:prstGeom>
          <a:noFill/>
        </p:spPr>
        <p:txBody>
          <a:bodyPr wrap="square">
            <a:spAutoFit/>
          </a:bodyPr>
          <a:lstStyle/>
          <a:p>
            <a:r>
              <a:rPr lang="es-AR" sz="1400" b="1" dirty="0">
                <a:solidFill>
                  <a:schemeClr val="accent1">
                    <a:lumMod val="60000"/>
                    <a:lumOff val="40000"/>
                  </a:schemeClr>
                </a:solidFill>
              </a:rPr>
              <a:t>Árbol binario </a:t>
            </a:r>
            <a:br>
              <a:rPr lang="es-AR" sz="1400" b="1" dirty="0">
                <a:solidFill>
                  <a:schemeClr val="bg1"/>
                </a:solidFill>
              </a:rPr>
            </a:br>
            <a:r>
              <a:rPr lang="es-AR" sz="1400" dirty="0">
                <a:solidFill>
                  <a:schemeClr val="bg1"/>
                </a:solidFill>
              </a:rPr>
              <a:t>Un árbol binario es una forma especial de árbol m-ario. Dado que un árbol binario es importante, se utiliza con frecuencia en diversas aplicaciones de la informática.</a:t>
            </a:r>
          </a:p>
          <a:p>
            <a:r>
              <a:rPr lang="es-MX" sz="1400" dirty="0">
                <a:solidFill>
                  <a:schemeClr val="bg1"/>
                </a:solidFill>
              </a:rPr>
              <a:t>Hemos definido un árbol m-ario (árbol general). Un árbol binario es un árbol de posición m-aria cuando m = 2. En un árbol binario, ningún nodo tiene más de dos hijos</a:t>
            </a:r>
            <a:endParaRPr lang="es-AR" sz="1400" dirty="0">
              <a:solidFill>
                <a:schemeClr val="bg1"/>
              </a:solidFill>
            </a:endParaRPr>
          </a:p>
        </p:txBody>
      </p:sp>
      <p:sp>
        <p:nvSpPr>
          <p:cNvPr id="8" name="CuadroTexto 7">
            <a:extLst>
              <a:ext uri="{FF2B5EF4-FFF2-40B4-BE49-F238E27FC236}">
                <a16:creationId xmlns:a16="http://schemas.microsoft.com/office/drawing/2014/main" id="{C8ACC1D3-3A76-4616-9EE3-4F3E58CB7F0E}"/>
              </a:ext>
            </a:extLst>
          </p:cNvPr>
          <p:cNvSpPr txBox="1"/>
          <p:nvPr/>
        </p:nvSpPr>
        <p:spPr>
          <a:xfrm>
            <a:off x="6717846" y="1012954"/>
            <a:ext cx="5176452" cy="3323987"/>
          </a:xfrm>
          <a:prstGeom prst="rect">
            <a:avLst/>
          </a:prstGeom>
          <a:noFill/>
        </p:spPr>
        <p:txBody>
          <a:bodyPr wrap="square">
            <a:spAutoFit/>
          </a:bodyPr>
          <a:lstStyle/>
          <a:p>
            <a:r>
              <a:rPr lang="es-AR" sz="1400" b="1" dirty="0">
                <a:solidFill>
                  <a:schemeClr val="accent1">
                    <a:lumMod val="60000"/>
                    <a:lumOff val="40000"/>
                  </a:schemeClr>
                </a:solidFill>
              </a:rPr>
              <a:t>Árbol completo </a:t>
            </a:r>
            <a:br>
              <a:rPr lang="es-AR" sz="1400" b="1" dirty="0">
                <a:solidFill>
                  <a:schemeClr val="bg1"/>
                </a:solidFill>
              </a:rPr>
            </a:br>
            <a:r>
              <a:rPr lang="es-AR" sz="1400" dirty="0">
                <a:solidFill>
                  <a:schemeClr val="bg1"/>
                </a:solidFill>
              </a:rPr>
              <a:t>Un árbol con n nodos y de profundidad k está completo si y solo si sus nodos corresponden a los nodos que están numerados de 1 a n en el árbol completo de profundidad k. Un árbol binario de altura h está completo si y solo si se cumple una de las siguientes condiciones: </a:t>
            </a:r>
            <a:br>
              <a:rPr lang="es-AR" sz="1400" dirty="0">
                <a:solidFill>
                  <a:schemeClr val="bg1"/>
                </a:solidFill>
              </a:rPr>
            </a:br>
            <a:br>
              <a:rPr lang="es-AR" sz="1400" dirty="0">
                <a:solidFill>
                  <a:schemeClr val="bg1"/>
                </a:solidFill>
              </a:rPr>
            </a:br>
            <a:r>
              <a:rPr lang="es-AR" sz="1400" dirty="0">
                <a:solidFill>
                  <a:schemeClr val="bg1"/>
                </a:solidFill>
              </a:rPr>
              <a:t>1. Está vacío. </a:t>
            </a:r>
            <a:br>
              <a:rPr lang="es-AR" sz="1400" dirty="0">
                <a:solidFill>
                  <a:schemeClr val="bg1"/>
                </a:solidFill>
              </a:rPr>
            </a:br>
            <a:r>
              <a:rPr lang="es-AR" sz="1400" dirty="0">
                <a:solidFill>
                  <a:schemeClr val="bg1"/>
                </a:solidFill>
              </a:rPr>
              <a:t>2. Su subárbol izquierdo está completo de altura h-1 y su subárbol derecho está completamente lleno de altura h-2. </a:t>
            </a:r>
            <a:br>
              <a:rPr lang="es-AR" sz="1400" dirty="0">
                <a:solidFill>
                  <a:schemeClr val="bg1"/>
                </a:solidFill>
              </a:rPr>
            </a:br>
            <a:r>
              <a:rPr lang="es-AR" sz="1400" dirty="0">
                <a:solidFill>
                  <a:schemeClr val="bg1"/>
                </a:solidFill>
              </a:rPr>
              <a:t>3. Su subárbol izquierdo está completamente lleno de altura h-1 y su subárbol derecho está completo de altura h-1. Un árbol binario está completamente lleno si tiene una altura </a:t>
            </a:r>
            <a:r>
              <a:rPr lang="es-AR" sz="1400" dirty="0" err="1">
                <a:solidFill>
                  <a:schemeClr val="bg1"/>
                </a:solidFill>
              </a:rPr>
              <a:t>hy</a:t>
            </a:r>
            <a:r>
              <a:rPr lang="es-AR" sz="1400" dirty="0">
                <a:solidFill>
                  <a:schemeClr val="bg1"/>
                </a:solidFill>
              </a:rPr>
              <a:t> tiene (2h 1 - 1) nodos.</a:t>
            </a:r>
            <a:br>
              <a:rPr lang="es-AR" sz="1400" dirty="0">
                <a:solidFill>
                  <a:schemeClr val="bg1"/>
                </a:solidFill>
              </a:rPr>
            </a:br>
            <a:br>
              <a:rPr lang="es-AR" sz="1400" dirty="0">
                <a:solidFill>
                  <a:schemeClr val="accent1">
                    <a:lumMod val="60000"/>
                    <a:lumOff val="40000"/>
                  </a:schemeClr>
                </a:solidFill>
              </a:rPr>
            </a:br>
            <a:endParaRPr lang="es-AR" sz="1400" dirty="0">
              <a:solidFill>
                <a:schemeClr val="bg1"/>
              </a:solidFill>
            </a:endParaRPr>
          </a:p>
        </p:txBody>
      </p:sp>
      <p:pic>
        <p:nvPicPr>
          <p:cNvPr id="1026" name="Picture 2" descr="2-regular graph">
            <a:extLst>
              <a:ext uri="{FF2B5EF4-FFF2-40B4-BE49-F238E27FC236}">
                <a16:creationId xmlns:a16="http://schemas.microsoft.com/office/drawing/2014/main" id="{C37B3C19-60EC-769F-D3FF-18F1E92057C9}"/>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4339" y="1294871"/>
            <a:ext cx="1339632" cy="15165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abeled binary tree of size 9 and height 3, with a root node whose value is 1. The above tree is unbalanced and not sorted.">
            <a:extLst>
              <a:ext uri="{FF2B5EF4-FFF2-40B4-BE49-F238E27FC236}">
                <a16:creationId xmlns:a16="http://schemas.microsoft.com/office/drawing/2014/main" id="{E62A320B-04F7-F7D1-85A6-F69010172021}"/>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5409" y="3587444"/>
            <a:ext cx="2095500" cy="2228850"/>
          </a:xfrm>
          <a:prstGeom prst="rect">
            <a:avLst/>
          </a:prstGeom>
          <a:noFill/>
          <a:ln>
            <a:noFill/>
          </a:ln>
        </p:spPr>
      </p:pic>
      <p:pic>
        <p:nvPicPr>
          <p:cNvPr id="1030" name="Picture 6">
            <a:extLst>
              <a:ext uri="{FF2B5EF4-FFF2-40B4-BE49-F238E27FC236}">
                <a16:creationId xmlns:a16="http://schemas.microsoft.com/office/drawing/2014/main" id="{D076C32E-FBBF-FADA-F9F2-7ADC222520BE}"/>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4784" y="4141652"/>
            <a:ext cx="20955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1E0875B-242D-1B86-5F6F-109BF1DC49AA}"/>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7222" y="4749671"/>
            <a:ext cx="209550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181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7439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General</a:t>
            </a:r>
            <a:endParaRPr lang="es-AR" sz="2800" dirty="0">
              <a:solidFill>
                <a:schemeClr val="bg1"/>
              </a:solidFill>
              <a:latin typeface="Segoe UI Variable Display" pitchFamily="2" charset="0"/>
            </a:endParaRPr>
          </a:p>
        </p:txBody>
      </p:sp>
      <p:sp>
        <p:nvSpPr>
          <p:cNvPr id="9" name="CuadroTexto 8">
            <a:extLst>
              <a:ext uri="{FF2B5EF4-FFF2-40B4-BE49-F238E27FC236}">
                <a16:creationId xmlns:a16="http://schemas.microsoft.com/office/drawing/2014/main" id="{6002CAA4-9AB4-4740-9703-0064920E4383}"/>
              </a:ext>
            </a:extLst>
          </p:cNvPr>
          <p:cNvSpPr txBox="1"/>
          <p:nvPr/>
        </p:nvSpPr>
        <p:spPr>
          <a:xfrm>
            <a:off x="567418" y="1139709"/>
            <a:ext cx="6098720" cy="1815882"/>
          </a:xfrm>
          <a:prstGeom prst="rect">
            <a:avLst/>
          </a:prstGeom>
          <a:noFill/>
        </p:spPr>
        <p:txBody>
          <a:bodyPr wrap="square">
            <a:spAutoFit/>
          </a:bodyPr>
          <a:lstStyle/>
          <a:p>
            <a:r>
              <a:rPr lang="es-AR" sz="1600" b="1" dirty="0">
                <a:solidFill>
                  <a:schemeClr val="accent1">
                    <a:lumMod val="60000"/>
                    <a:lumOff val="40000"/>
                  </a:schemeClr>
                </a:solidFill>
              </a:rPr>
              <a:t>Árbol binario completo </a:t>
            </a:r>
            <a:br>
              <a:rPr lang="es-AR" sz="1600" b="1" dirty="0">
                <a:solidFill>
                  <a:schemeClr val="bg1"/>
                </a:solidFill>
              </a:rPr>
            </a:br>
            <a:r>
              <a:rPr lang="es-AR" sz="1600" dirty="0">
                <a:solidFill>
                  <a:schemeClr val="bg1"/>
                </a:solidFill>
              </a:rPr>
              <a:t>Se dice que un árbol binario es un árbol binario completo si todos sus niveles, excepto el último, tienen el número máximo de nodos posibles, y todos los nodos del último nivel aparecen lo más a la izquierda posible. En un árbol binario completo, todos los nodos de hojas están en el último y el penúltimo nivel, y los niveles se llenan de izquierda a derecha. La figura 7.16 es un árbol binario completo.</a:t>
            </a:r>
          </a:p>
        </p:txBody>
      </p:sp>
      <p:pic>
        <p:nvPicPr>
          <p:cNvPr id="7" name="Imagen 6">
            <a:extLst>
              <a:ext uri="{FF2B5EF4-FFF2-40B4-BE49-F238E27FC236}">
                <a16:creationId xmlns:a16="http://schemas.microsoft.com/office/drawing/2014/main" id="{167E9668-038E-4090-B415-6DF98CCD0257}"/>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81000"/>
                    </a14:imgEffect>
                  </a14:imgLayer>
                </a14:imgProps>
              </a:ext>
            </a:extLst>
          </a:blip>
          <a:stretch>
            <a:fillRect/>
          </a:stretch>
        </p:blipFill>
        <p:spPr>
          <a:xfrm>
            <a:off x="973811" y="3063174"/>
            <a:ext cx="4039520" cy="2286521"/>
          </a:xfrm>
          <a:prstGeom prst="rect">
            <a:avLst/>
          </a:prstGeom>
        </p:spPr>
      </p:pic>
      <p:sp>
        <p:nvSpPr>
          <p:cNvPr id="12" name="CuadroTexto 11">
            <a:extLst>
              <a:ext uri="{FF2B5EF4-FFF2-40B4-BE49-F238E27FC236}">
                <a16:creationId xmlns:a16="http://schemas.microsoft.com/office/drawing/2014/main" id="{32528F41-CEC1-44D6-9826-FB58BF3580F1}"/>
              </a:ext>
            </a:extLst>
          </p:cNvPr>
          <p:cNvSpPr txBox="1"/>
          <p:nvPr/>
        </p:nvSpPr>
        <p:spPr>
          <a:xfrm>
            <a:off x="567418" y="5718291"/>
            <a:ext cx="6098720" cy="584775"/>
          </a:xfrm>
          <a:prstGeom prst="rect">
            <a:avLst/>
          </a:prstGeom>
          <a:noFill/>
        </p:spPr>
        <p:txBody>
          <a:bodyPr wrap="square">
            <a:spAutoFit/>
          </a:bodyPr>
          <a:lstStyle/>
          <a:p>
            <a:r>
              <a:rPr lang="es-AR" sz="1600" dirty="0">
                <a:solidFill>
                  <a:schemeClr val="bg1"/>
                </a:solidFill>
              </a:rPr>
              <a:t>Las aplicaciones como la cola de prioridad y la ordenación del montón utilizan el árbol binario completo</a:t>
            </a:r>
          </a:p>
        </p:txBody>
      </p:sp>
      <p:sp>
        <p:nvSpPr>
          <p:cNvPr id="14" name="CuadroTexto 13">
            <a:extLst>
              <a:ext uri="{FF2B5EF4-FFF2-40B4-BE49-F238E27FC236}">
                <a16:creationId xmlns:a16="http://schemas.microsoft.com/office/drawing/2014/main" id="{E3CE5F25-C978-47C2-90CE-EBA6E9AF69CB}"/>
              </a:ext>
            </a:extLst>
          </p:cNvPr>
          <p:cNvSpPr txBox="1"/>
          <p:nvPr/>
        </p:nvSpPr>
        <p:spPr>
          <a:xfrm>
            <a:off x="6902903" y="1201265"/>
            <a:ext cx="4967968" cy="1323439"/>
          </a:xfrm>
          <a:prstGeom prst="rect">
            <a:avLst/>
          </a:prstGeom>
          <a:noFill/>
        </p:spPr>
        <p:txBody>
          <a:bodyPr wrap="square">
            <a:spAutoFit/>
          </a:bodyPr>
          <a:lstStyle/>
          <a:p>
            <a:r>
              <a:rPr lang="es-AR" sz="1600" b="1" dirty="0">
                <a:solidFill>
                  <a:schemeClr val="accent1">
                    <a:lumMod val="60000"/>
                    <a:lumOff val="40000"/>
                  </a:schemeClr>
                </a:solidFill>
              </a:rPr>
              <a:t>Árbol binario sesgado hacia la izquierda </a:t>
            </a:r>
            <a:br>
              <a:rPr lang="es-AR" sz="1600" b="1" dirty="0">
                <a:solidFill>
                  <a:schemeClr val="bg1"/>
                </a:solidFill>
              </a:rPr>
            </a:br>
            <a:r>
              <a:rPr lang="es-AR" sz="1600" dirty="0">
                <a:solidFill>
                  <a:schemeClr val="bg1"/>
                </a:solidFill>
              </a:rPr>
              <a:t>Si el subárbol derecho falta en todos los nodos de un árbol, lo llamamos árbol sesgado hacia la izquierda (figura 7.17). Si falta el subárbol izquierdo en todos los nodos de un árbol, lo llamamos subárbol derecho (figura 7.18).</a:t>
            </a:r>
          </a:p>
        </p:txBody>
      </p:sp>
      <p:pic>
        <p:nvPicPr>
          <p:cNvPr id="16" name="Imagen 15">
            <a:extLst>
              <a:ext uri="{FF2B5EF4-FFF2-40B4-BE49-F238E27FC236}">
                <a16:creationId xmlns:a16="http://schemas.microsoft.com/office/drawing/2014/main" id="{3EC55C91-0147-4652-9EC4-2BD5A1E1710D}"/>
              </a:ext>
            </a:extLst>
          </p:cNvPr>
          <p:cNvPicPr>
            <a:picLocks noChangeAspect="1"/>
          </p:cNvPicPr>
          <p:nvPr/>
        </p:nvPicPr>
        <p:blipFill>
          <a:blip r:embed="rId4">
            <a:duotone>
              <a:prstClr val="black"/>
              <a:schemeClr val="accent5">
                <a:tint val="45000"/>
                <a:satMod val="400000"/>
              </a:schemeClr>
            </a:duotone>
          </a:blip>
          <a:stretch>
            <a:fillRect/>
          </a:stretch>
        </p:blipFill>
        <p:spPr>
          <a:xfrm>
            <a:off x="7178671" y="2796247"/>
            <a:ext cx="4204658" cy="1537050"/>
          </a:xfrm>
          <a:prstGeom prst="rect">
            <a:avLst/>
          </a:prstGeom>
        </p:spPr>
      </p:pic>
    </p:spTree>
    <p:extLst>
      <p:ext uri="{BB962C8B-B14F-4D97-AF65-F5344CB8AC3E}">
        <p14:creationId xmlns:p14="http://schemas.microsoft.com/office/powerpoint/2010/main" val="56154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1075B-F4AF-4F27-B871-1917ABD7ADA7}"/>
              </a:ext>
            </a:extLst>
          </p:cNvPr>
          <p:cNvSpPr>
            <a:spLocks noGrp="1"/>
          </p:cNvSpPr>
          <p:nvPr>
            <p:ph type="ctrTitle"/>
          </p:nvPr>
        </p:nvSpPr>
        <p:spPr>
          <a:xfrm>
            <a:off x="3175577" y="1359536"/>
            <a:ext cx="9144000" cy="2387600"/>
          </a:xfrm>
        </p:spPr>
        <p:txBody>
          <a:bodyPr/>
          <a:lstStyle/>
          <a:p>
            <a:r>
              <a:rPr lang="es-AR" i="0" dirty="0">
                <a:solidFill>
                  <a:srgbClr val="FFFFFF"/>
                </a:solidFill>
                <a:effectLst/>
                <a:latin typeface="Segoe UI Variable Display" pitchFamily="2" charset="0"/>
              </a:rPr>
              <a:t>Arboles</a:t>
            </a:r>
            <a:endParaRPr lang="es-AR" dirty="0">
              <a:latin typeface="Segoe UI Variable Display" pitchFamily="2" charset="0"/>
            </a:endParaRPr>
          </a:p>
        </p:txBody>
      </p:sp>
      <p:cxnSp>
        <p:nvCxnSpPr>
          <p:cNvPr id="4" name="Conector recto 3">
            <a:extLst>
              <a:ext uri="{FF2B5EF4-FFF2-40B4-BE49-F238E27FC236}">
                <a16:creationId xmlns:a16="http://schemas.microsoft.com/office/drawing/2014/main" id="{44DC2934-E2E6-4048-A3F9-03378F0801F7}"/>
              </a:ext>
            </a:extLst>
          </p:cNvPr>
          <p:cNvCxnSpPr/>
          <p:nvPr/>
        </p:nvCxnSpPr>
        <p:spPr>
          <a:xfrm>
            <a:off x="5250136" y="3747136"/>
            <a:ext cx="6913728" cy="26157"/>
          </a:xfrm>
          <a:prstGeom prst="line">
            <a:avLst/>
          </a:prstGeom>
        </p:spPr>
        <p:style>
          <a:lnRef idx="1">
            <a:schemeClr val="accent1"/>
          </a:lnRef>
          <a:fillRef idx="0">
            <a:schemeClr val="accent1"/>
          </a:fillRef>
          <a:effectRef idx="0">
            <a:schemeClr val="accent1"/>
          </a:effectRef>
          <a:fontRef idx="minor">
            <a:schemeClr val="tx1"/>
          </a:fontRef>
        </p:style>
      </p:cxnSp>
      <p:sp>
        <p:nvSpPr>
          <p:cNvPr id="6" name="Subtítulo 5">
            <a:extLst>
              <a:ext uri="{FF2B5EF4-FFF2-40B4-BE49-F238E27FC236}">
                <a16:creationId xmlns:a16="http://schemas.microsoft.com/office/drawing/2014/main" id="{75D664CA-6734-4255-897C-09E11EC0EA4B}"/>
              </a:ext>
            </a:extLst>
          </p:cNvPr>
          <p:cNvSpPr>
            <a:spLocks noGrp="1"/>
          </p:cNvSpPr>
          <p:nvPr>
            <p:ph type="subTitle" idx="1"/>
          </p:nvPr>
        </p:nvSpPr>
        <p:spPr>
          <a:xfrm>
            <a:off x="10244784" y="3740029"/>
            <a:ext cx="2152650" cy="646112"/>
          </a:xfrm>
        </p:spPr>
        <p:txBody>
          <a:bodyPr>
            <a:normAutofit/>
          </a:bodyPr>
          <a:lstStyle/>
          <a:p>
            <a:r>
              <a:rPr lang="es-AR" sz="3600" dirty="0" err="1">
                <a:solidFill>
                  <a:schemeClr val="bg1"/>
                </a:solidFill>
              </a:rPr>
              <a:t>Trees</a:t>
            </a:r>
            <a:endParaRPr lang="es-AR" sz="3600" dirty="0">
              <a:solidFill>
                <a:schemeClr val="bg1"/>
              </a:solidFill>
            </a:endParaRPr>
          </a:p>
        </p:txBody>
      </p:sp>
      <p:sp>
        <p:nvSpPr>
          <p:cNvPr id="5" name="CuadroTexto 4">
            <a:extLst>
              <a:ext uri="{FF2B5EF4-FFF2-40B4-BE49-F238E27FC236}">
                <a16:creationId xmlns:a16="http://schemas.microsoft.com/office/drawing/2014/main" id="{E8A10FCB-FFF0-75FD-39E2-724DA482351F}"/>
              </a:ext>
            </a:extLst>
          </p:cNvPr>
          <p:cNvSpPr txBox="1"/>
          <p:nvPr/>
        </p:nvSpPr>
        <p:spPr>
          <a:xfrm>
            <a:off x="991791" y="1068551"/>
            <a:ext cx="6093618" cy="4078039"/>
          </a:xfrm>
          <a:prstGeom prst="rect">
            <a:avLst/>
          </a:prstGeom>
          <a:noFill/>
          <a:ln>
            <a:noFill/>
          </a:ln>
        </p:spPr>
        <p:txBody>
          <a:bodyPr wrap="square">
            <a:spAutoFit/>
          </a:bodyPr>
          <a:lstStyle/>
          <a:p>
            <a:r>
              <a:rPr lang="es-AR" sz="25900" b="1" dirty="0">
                <a:solidFill>
                  <a:schemeClr val="tx1">
                    <a:lumMod val="65000"/>
                    <a:lumOff val="35000"/>
                  </a:schemeClr>
                </a:solidFill>
                <a:latin typeface="USAAF_Stencil" panose="02000000000000000000" pitchFamily="2" charset="0"/>
                <a:ea typeface="Tahoma" panose="020B0604030504040204" pitchFamily="34" charset="0"/>
                <a:cs typeface="Tahoma" panose="020B0604030504040204" pitchFamily="34" charset="0"/>
              </a:rPr>
              <a:t>U6</a:t>
            </a:r>
            <a:endParaRPr lang="es-AR" sz="25900" dirty="0">
              <a:solidFill>
                <a:schemeClr val="tx1">
                  <a:lumMod val="65000"/>
                  <a:lumOff val="35000"/>
                </a:schemeClr>
              </a:solidFill>
              <a:latin typeface="USAAF_Stencil" panose="02000000000000000000" pitchFamily="2" charset="0"/>
            </a:endParaRPr>
          </a:p>
        </p:txBody>
      </p:sp>
    </p:spTree>
    <p:extLst>
      <p:ext uri="{BB962C8B-B14F-4D97-AF65-F5344CB8AC3E}">
        <p14:creationId xmlns:p14="http://schemas.microsoft.com/office/powerpoint/2010/main" val="8861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7439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General</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8647DCA8-6093-4B31-B76F-426E9863C6AB}"/>
              </a:ext>
            </a:extLst>
          </p:cNvPr>
          <p:cNvSpPr txBox="1"/>
          <p:nvPr/>
        </p:nvSpPr>
        <p:spPr>
          <a:xfrm>
            <a:off x="265044" y="967966"/>
            <a:ext cx="6098720" cy="1569660"/>
          </a:xfrm>
          <a:prstGeom prst="rect">
            <a:avLst/>
          </a:prstGeom>
          <a:noFill/>
        </p:spPr>
        <p:txBody>
          <a:bodyPr wrap="square">
            <a:spAutoFit/>
          </a:bodyPr>
          <a:lstStyle/>
          <a:p>
            <a:r>
              <a:rPr lang="es-AR" sz="1600" b="1" dirty="0">
                <a:solidFill>
                  <a:schemeClr val="accent1">
                    <a:lumMod val="60000"/>
                    <a:lumOff val="40000"/>
                  </a:schemeClr>
                </a:solidFill>
              </a:rPr>
              <a:t>Árbol estrictamente binario </a:t>
            </a:r>
            <a:br>
              <a:rPr lang="es-AR" sz="1600" b="1" dirty="0">
                <a:solidFill>
                  <a:schemeClr val="bg1"/>
                </a:solidFill>
              </a:rPr>
            </a:br>
            <a:r>
              <a:rPr lang="es-AR" sz="1600" dirty="0">
                <a:solidFill>
                  <a:schemeClr val="bg1"/>
                </a:solidFill>
              </a:rPr>
              <a:t>Si cada nodo no terminal en un árbol binario consta de subárboles izquierdo y derecho no vacíos, entonces dicho árbol se denomina árbol estrictamente binario. En la figura 7.19, los nodos no vacíos D y E tienen subárboles izquierdo y derecho. Estos árboles de expresión se conocen como árboles estrictamente binarios.</a:t>
            </a:r>
          </a:p>
        </p:txBody>
      </p:sp>
      <p:pic>
        <p:nvPicPr>
          <p:cNvPr id="6" name="Imagen 5">
            <a:extLst>
              <a:ext uri="{FF2B5EF4-FFF2-40B4-BE49-F238E27FC236}">
                <a16:creationId xmlns:a16="http://schemas.microsoft.com/office/drawing/2014/main" id="{A14ECF4E-434C-40DB-8278-2396D3AE5A6B}"/>
              </a:ext>
            </a:extLst>
          </p:cNvPr>
          <p:cNvPicPr>
            <a:picLocks noChangeAspect="1"/>
          </p:cNvPicPr>
          <p:nvPr/>
        </p:nvPicPr>
        <p:blipFill>
          <a:blip r:embed="rId2">
            <a:duotone>
              <a:prstClr val="black"/>
              <a:schemeClr val="accent5">
                <a:tint val="45000"/>
                <a:satMod val="400000"/>
              </a:schemeClr>
            </a:duotone>
          </a:blip>
          <a:stretch>
            <a:fillRect/>
          </a:stretch>
        </p:blipFill>
        <p:spPr>
          <a:xfrm>
            <a:off x="6643960" y="812782"/>
            <a:ext cx="2540579" cy="1880028"/>
          </a:xfrm>
          <a:prstGeom prst="rect">
            <a:avLst/>
          </a:prstGeom>
        </p:spPr>
      </p:pic>
      <p:sp>
        <p:nvSpPr>
          <p:cNvPr id="8" name="CuadroTexto 7">
            <a:extLst>
              <a:ext uri="{FF2B5EF4-FFF2-40B4-BE49-F238E27FC236}">
                <a16:creationId xmlns:a16="http://schemas.microsoft.com/office/drawing/2014/main" id="{3A9CEB45-A59A-4A5E-85E5-DBC6349C45AC}"/>
              </a:ext>
            </a:extLst>
          </p:cNvPr>
          <p:cNvSpPr txBox="1"/>
          <p:nvPr/>
        </p:nvSpPr>
        <p:spPr>
          <a:xfrm>
            <a:off x="265044" y="2927394"/>
            <a:ext cx="6098720" cy="1569660"/>
          </a:xfrm>
          <a:prstGeom prst="rect">
            <a:avLst/>
          </a:prstGeom>
          <a:noFill/>
        </p:spPr>
        <p:txBody>
          <a:bodyPr wrap="square">
            <a:spAutoFit/>
          </a:bodyPr>
          <a:lstStyle/>
          <a:p>
            <a:r>
              <a:rPr lang="es-AR" sz="1600" b="1" dirty="0">
                <a:solidFill>
                  <a:schemeClr val="accent1">
                    <a:lumMod val="60000"/>
                    <a:lumOff val="40000"/>
                  </a:schemeClr>
                </a:solidFill>
              </a:rPr>
              <a:t>Árbol binario extendido </a:t>
            </a:r>
            <a:br>
              <a:rPr lang="es-AR" sz="1600" b="1" dirty="0">
                <a:solidFill>
                  <a:schemeClr val="bg1"/>
                </a:solidFill>
              </a:rPr>
            </a:br>
            <a:r>
              <a:rPr lang="es-AR" sz="1600" dirty="0">
                <a:solidFill>
                  <a:schemeClr val="bg1"/>
                </a:solidFill>
              </a:rPr>
              <a:t>Un árbol binario T en el que cada nodo tiene cero o dos hijos se denomina árbol binario extendido. Los nodos con dos hijos se denominan nodos internos y los que no tienen hijos se denominan nodos externos. Los árboles se pueden convertir en árboles extendidos agregando un nodo (Fig. 7.20).</a:t>
            </a:r>
          </a:p>
        </p:txBody>
      </p:sp>
      <p:pic>
        <p:nvPicPr>
          <p:cNvPr id="10" name="Imagen 9">
            <a:extLst>
              <a:ext uri="{FF2B5EF4-FFF2-40B4-BE49-F238E27FC236}">
                <a16:creationId xmlns:a16="http://schemas.microsoft.com/office/drawing/2014/main" id="{80C26501-BC20-4B91-82D5-406A54CFAC13}"/>
              </a:ext>
            </a:extLst>
          </p:cNvPr>
          <p:cNvPicPr>
            <a:picLocks noChangeAspect="1"/>
          </p:cNvPicPr>
          <p:nvPr/>
        </p:nvPicPr>
        <p:blipFill>
          <a:blip r:embed="rId3">
            <a:duotone>
              <a:prstClr val="black"/>
              <a:schemeClr val="accent5">
                <a:tint val="45000"/>
                <a:satMod val="400000"/>
              </a:schemeClr>
            </a:duotone>
          </a:blip>
          <a:stretch>
            <a:fillRect/>
          </a:stretch>
        </p:blipFill>
        <p:spPr>
          <a:xfrm>
            <a:off x="8923170" y="3116587"/>
            <a:ext cx="2870854" cy="2477064"/>
          </a:xfrm>
          <a:prstGeom prst="rect">
            <a:avLst/>
          </a:prstGeom>
        </p:spPr>
      </p:pic>
      <p:sp>
        <p:nvSpPr>
          <p:cNvPr id="12" name="CuadroTexto 11">
            <a:extLst>
              <a:ext uri="{FF2B5EF4-FFF2-40B4-BE49-F238E27FC236}">
                <a16:creationId xmlns:a16="http://schemas.microsoft.com/office/drawing/2014/main" id="{1942108E-237D-43C1-91BD-4BA6006D5D5F}"/>
              </a:ext>
            </a:extLst>
          </p:cNvPr>
          <p:cNvSpPr txBox="1"/>
          <p:nvPr/>
        </p:nvSpPr>
        <p:spPr>
          <a:xfrm>
            <a:off x="269839" y="4594252"/>
            <a:ext cx="8653331" cy="2062103"/>
          </a:xfrm>
          <a:prstGeom prst="rect">
            <a:avLst/>
          </a:prstGeom>
          <a:noFill/>
        </p:spPr>
        <p:txBody>
          <a:bodyPr wrap="square">
            <a:spAutoFit/>
          </a:bodyPr>
          <a:lstStyle/>
          <a:p>
            <a:r>
              <a:rPr lang="es-AR" sz="1600" dirty="0">
                <a:solidFill>
                  <a:schemeClr val="accent1">
                    <a:lumMod val="60000"/>
                    <a:lumOff val="40000"/>
                  </a:schemeClr>
                </a:solidFill>
              </a:rPr>
              <a:t>Árbol de posición </a:t>
            </a:r>
            <a:br>
              <a:rPr lang="es-AR" sz="1600" b="1" dirty="0">
                <a:solidFill>
                  <a:schemeClr val="bg1"/>
                </a:solidFill>
              </a:rPr>
            </a:br>
            <a:r>
              <a:rPr lang="es-AR" sz="1600" dirty="0">
                <a:solidFill>
                  <a:schemeClr val="bg1"/>
                </a:solidFill>
              </a:rPr>
              <a:t>Un árbol de posición, también conocido como árbol de sufijos, es aquel que representa los sufijos de una cadena S y dicha representación facilita que las operaciones de cadena se realicen más rápidamente. Los bordes de un árbol de este tipo están etiquetados con cadenas, de modo que cada sufijo de S corresponde exactamente a un camino desde la raíz del árbol hasta un nodo de hoja. El requisito de espacio y tiempo es lineal en la longitud de S. Después de su construcción, se pueden realizar varias operaciones rápidamente, como ubicar una </a:t>
            </a:r>
            <a:r>
              <a:rPr lang="es-AR" sz="1600" dirty="0" err="1">
                <a:solidFill>
                  <a:schemeClr val="bg1"/>
                </a:solidFill>
              </a:rPr>
              <a:t>subcadena</a:t>
            </a:r>
            <a:r>
              <a:rPr lang="es-AR" sz="1600" dirty="0">
                <a:solidFill>
                  <a:schemeClr val="bg1"/>
                </a:solidFill>
              </a:rPr>
              <a:t> en S, ubicar una </a:t>
            </a:r>
            <a:r>
              <a:rPr lang="es-AR" sz="1600" dirty="0" err="1">
                <a:solidFill>
                  <a:schemeClr val="bg1"/>
                </a:solidFill>
              </a:rPr>
              <a:t>subcadena</a:t>
            </a:r>
            <a:r>
              <a:rPr lang="es-AR" sz="1600" dirty="0">
                <a:solidFill>
                  <a:schemeClr val="bg1"/>
                </a:solidFill>
              </a:rPr>
              <a:t> si se permite un cierto número de errores, ubicar coincidencias para una expresión regular patrón, etc.</a:t>
            </a:r>
          </a:p>
        </p:txBody>
      </p:sp>
      <p:sp>
        <p:nvSpPr>
          <p:cNvPr id="3" name="Flecha: a la derecha 2">
            <a:extLst>
              <a:ext uri="{FF2B5EF4-FFF2-40B4-BE49-F238E27FC236}">
                <a16:creationId xmlns:a16="http://schemas.microsoft.com/office/drawing/2014/main" id="{271B2C84-2654-7EF3-6358-E2285CC3A7C5}"/>
              </a:ext>
            </a:extLst>
          </p:cNvPr>
          <p:cNvSpPr/>
          <p:nvPr/>
        </p:nvSpPr>
        <p:spPr>
          <a:xfrm>
            <a:off x="10164417" y="6003328"/>
            <a:ext cx="1629607" cy="653027"/>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solidFill>
                  <a:schemeClr val="tx2">
                    <a:lumMod val="60000"/>
                    <a:lumOff val="40000"/>
                  </a:schemeClr>
                </a:solidFill>
              </a:rPr>
              <a:t>Arboles Binarios</a:t>
            </a:r>
            <a:endParaRPr lang="es-AR" sz="1400" dirty="0">
              <a:solidFill>
                <a:schemeClr val="tx2">
                  <a:lumMod val="60000"/>
                  <a:lumOff val="40000"/>
                </a:schemeClr>
              </a:solidFill>
            </a:endParaRPr>
          </a:p>
        </p:txBody>
      </p:sp>
    </p:spTree>
    <p:extLst>
      <p:ext uri="{BB962C8B-B14F-4D97-AF65-F5344CB8AC3E}">
        <p14:creationId xmlns:p14="http://schemas.microsoft.com/office/powerpoint/2010/main" val="16599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70C2F71-4813-4CD6-A7AF-17BB48EE9258}"/>
              </a:ext>
            </a:extLst>
          </p:cNvPr>
          <p:cNvSpPr txBox="1"/>
          <p:nvPr/>
        </p:nvSpPr>
        <p:spPr>
          <a:xfrm>
            <a:off x="1953040" y="2492854"/>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a:t>
            </a:r>
            <a:r>
              <a:rPr lang="es-MX" sz="4800" b="1" dirty="0">
                <a:solidFill>
                  <a:schemeClr val="accent1">
                    <a:lumMod val="60000"/>
                    <a:lumOff val="40000"/>
                  </a:schemeClr>
                </a:solidFill>
                <a:latin typeface="+mj-lt"/>
              </a:rPr>
              <a:t> Arboles Binarios</a:t>
            </a:r>
            <a:br>
              <a:rPr lang="es-MX" sz="4400" b="1" i="0" dirty="0">
                <a:solidFill>
                  <a:schemeClr val="bg1"/>
                </a:solidFill>
                <a:effectLst/>
                <a:latin typeface="+mj-lt"/>
              </a:rPr>
            </a:br>
            <a:r>
              <a:rPr lang="es-MX" sz="4400" b="1" i="0" dirty="0">
                <a:solidFill>
                  <a:schemeClr val="bg1"/>
                </a:solidFill>
                <a:effectLst/>
                <a:latin typeface="+mj-lt"/>
              </a:rPr>
              <a:t>Introducción.</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4" name="CuadroTexto 3">
            <a:extLst>
              <a:ext uri="{FF2B5EF4-FFF2-40B4-BE49-F238E27FC236}">
                <a16:creationId xmlns:a16="http://schemas.microsoft.com/office/drawing/2014/main" id="{95C66F82-C56E-404C-BE9D-13532FF2226E}"/>
              </a:ext>
            </a:extLst>
          </p:cNvPr>
          <p:cNvSpPr txBox="1"/>
          <p:nvPr/>
        </p:nvSpPr>
        <p:spPr>
          <a:xfrm>
            <a:off x="9159812" y="4308734"/>
            <a:ext cx="2822713" cy="584775"/>
          </a:xfrm>
          <a:prstGeom prst="rect">
            <a:avLst/>
          </a:prstGeom>
          <a:noFill/>
        </p:spPr>
        <p:txBody>
          <a:bodyPr wrap="square">
            <a:spAutoFit/>
          </a:bodyPr>
          <a:lstStyle/>
          <a:p>
            <a:r>
              <a:rPr lang="es-AR" sz="3200" dirty="0" err="1">
                <a:solidFill>
                  <a:schemeClr val="bg1"/>
                </a:solidFill>
              </a:rPr>
              <a:t>Binary</a:t>
            </a:r>
            <a:r>
              <a:rPr lang="es-AR" sz="3200" dirty="0">
                <a:solidFill>
                  <a:schemeClr val="bg1"/>
                </a:solidFill>
              </a:rPr>
              <a:t> </a:t>
            </a:r>
            <a:r>
              <a:rPr lang="es-AR" sz="3200" dirty="0" err="1">
                <a:solidFill>
                  <a:schemeClr val="bg1"/>
                </a:solidFill>
              </a:rPr>
              <a:t>Tree</a:t>
            </a:r>
            <a:r>
              <a:rPr lang="es-AR" sz="3200" dirty="0">
                <a:solidFill>
                  <a:schemeClr val="bg1"/>
                </a:solidFill>
              </a:rPr>
              <a:t> </a:t>
            </a:r>
          </a:p>
        </p:txBody>
      </p:sp>
      <p:cxnSp>
        <p:nvCxnSpPr>
          <p:cNvPr id="6" name="Conector recto 5">
            <a:extLst>
              <a:ext uri="{FF2B5EF4-FFF2-40B4-BE49-F238E27FC236}">
                <a16:creationId xmlns:a16="http://schemas.microsoft.com/office/drawing/2014/main" id="{9898AA83-C58B-418C-982E-E023F23A388A}"/>
              </a:ext>
            </a:extLst>
          </p:cNvPr>
          <p:cNvCxnSpPr/>
          <p:nvPr/>
        </p:nvCxnSpPr>
        <p:spPr>
          <a:xfrm flipH="1">
            <a:off x="4588933" y="4308736"/>
            <a:ext cx="760306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EF41F81-F3B1-4276-96CF-BD6EEC99B3C7}"/>
              </a:ext>
            </a:extLst>
          </p:cNvPr>
          <p:cNvSpPr txBox="1"/>
          <p:nvPr/>
        </p:nvSpPr>
        <p:spPr>
          <a:xfrm>
            <a:off x="11369522" y="3924014"/>
            <a:ext cx="470000" cy="769441"/>
          </a:xfrm>
          <a:prstGeom prst="rect">
            <a:avLst/>
          </a:prstGeom>
          <a:solidFill>
            <a:schemeClr val="tx1">
              <a:lumMod val="95000"/>
              <a:lumOff val="5000"/>
            </a:schemeClr>
          </a:solidFill>
          <a:ln>
            <a:solidFill>
              <a:schemeClr val="accent1"/>
            </a:solidFill>
          </a:ln>
        </p:spPr>
        <p:txBody>
          <a:bodyPr wrap="none" rtlCol="0">
            <a:spAutoFit/>
          </a:bodyPr>
          <a:lstStyle/>
          <a:p>
            <a:r>
              <a:rPr lang="es-AR" sz="4400" dirty="0">
                <a:solidFill>
                  <a:schemeClr val="accent5">
                    <a:lumMod val="60000"/>
                    <a:lumOff val="40000"/>
                  </a:schemeClr>
                </a:solidFill>
              </a:rPr>
              <a:t>3</a:t>
            </a:r>
          </a:p>
        </p:txBody>
      </p:sp>
    </p:spTree>
    <p:extLst>
      <p:ext uri="{BB962C8B-B14F-4D97-AF65-F5344CB8AC3E}">
        <p14:creationId xmlns:p14="http://schemas.microsoft.com/office/powerpoint/2010/main" val="1358077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669FCD12-389A-4770-AC8E-18D61AAB373B}"/>
              </a:ext>
            </a:extLst>
          </p:cNvPr>
          <p:cNvSpPr txBox="1"/>
          <p:nvPr/>
        </p:nvSpPr>
        <p:spPr>
          <a:xfrm>
            <a:off x="509588" y="1025409"/>
            <a:ext cx="11172824" cy="1077218"/>
          </a:xfrm>
          <a:prstGeom prst="rect">
            <a:avLst/>
          </a:prstGeom>
          <a:noFill/>
        </p:spPr>
        <p:txBody>
          <a:bodyPr wrap="square">
            <a:spAutoFit/>
          </a:bodyPr>
          <a:lstStyle/>
          <a:p>
            <a:r>
              <a:rPr lang="es-MX" sz="1600" dirty="0">
                <a:solidFill>
                  <a:schemeClr val="bg1"/>
                </a:solidFill>
              </a:rPr>
              <a:t>Un árbol binario es un árbol de grado 2 en el cual sus hijos se identifican como subárbol izquierdo y subárbol derecho. Por lo tanto, cada nodo almacena información y las direcciones de sus descendientes (máximo 2). Es un tipo de árbol muy usado, ya que saber el número máximo de hijos que puede tener cada nodo facilita las operaciones sobre ellos. La figura debajo presenta el esquema de un nodo de un árbol binario. </a:t>
            </a:r>
            <a:endParaRPr lang="es-AR" sz="1600" dirty="0">
              <a:solidFill>
                <a:schemeClr val="bg1"/>
              </a:solidFill>
            </a:endParaRPr>
          </a:p>
        </p:txBody>
      </p:sp>
      <p:pic>
        <p:nvPicPr>
          <p:cNvPr id="6" name="Imagen 5">
            <a:extLst>
              <a:ext uri="{FF2B5EF4-FFF2-40B4-BE49-F238E27FC236}">
                <a16:creationId xmlns:a16="http://schemas.microsoft.com/office/drawing/2014/main" id="{87BA50C4-CBDA-4975-B72F-79397534592D}"/>
              </a:ext>
            </a:extLst>
          </p:cNvPr>
          <p:cNvPicPr>
            <a:picLocks noChangeAspect="1"/>
          </p:cNvPicPr>
          <p:nvPr/>
        </p:nvPicPr>
        <p:blipFill>
          <a:blip r:embed="rId2">
            <a:duotone>
              <a:prstClr val="black"/>
              <a:schemeClr val="accent5">
                <a:tint val="45000"/>
                <a:satMod val="400000"/>
              </a:schemeClr>
            </a:duotone>
          </a:blip>
          <a:stretch>
            <a:fillRect/>
          </a:stretch>
        </p:blipFill>
        <p:spPr>
          <a:xfrm>
            <a:off x="642968" y="4032878"/>
            <a:ext cx="4560339" cy="1219478"/>
          </a:xfrm>
          <a:prstGeom prst="rect">
            <a:avLst/>
          </a:prstGeom>
        </p:spPr>
      </p:pic>
      <p:pic>
        <p:nvPicPr>
          <p:cNvPr id="8" name="Imagen 7">
            <a:extLst>
              <a:ext uri="{FF2B5EF4-FFF2-40B4-BE49-F238E27FC236}">
                <a16:creationId xmlns:a16="http://schemas.microsoft.com/office/drawing/2014/main" id="{08A3CA51-9F21-4212-94A2-2CD774D16B85}"/>
              </a:ext>
            </a:extLst>
          </p:cNvPr>
          <p:cNvPicPr>
            <a:picLocks noChangeAspect="1"/>
          </p:cNvPicPr>
          <p:nvPr/>
        </p:nvPicPr>
        <p:blipFill>
          <a:blip r:embed="rId3">
            <a:duotone>
              <a:prstClr val="black"/>
              <a:schemeClr val="accent5">
                <a:tint val="45000"/>
                <a:satMod val="400000"/>
              </a:schemeClr>
            </a:duotone>
          </a:blip>
          <a:stretch>
            <a:fillRect/>
          </a:stretch>
        </p:blipFill>
        <p:spPr>
          <a:xfrm>
            <a:off x="6425650" y="2406033"/>
            <a:ext cx="4827100" cy="3226535"/>
          </a:xfrm>
          <a:prstGeom prst="rect">
            <a:avLst/>
          </a:prstGeom>
        </p:spPr>
      </p:pic>
      <p:sp>
        <p:nvSpPr>
          <p:cNvPr id="10" name="CuadroTexto 9">
            <a:extLst>
              <a:ext uri="{FF2B5EF4-FFF2-40B4-BE49-F238E27FC236}">
                <a16:creationId xmlns:a16="http://schemas.microsoft.com/office/drawing/2014/main" id="{E9C78BCB-0AE3-4D41-B1B6-5652A7010F82}"/>
              </a:ext>
            </a:extLst>
          </p:cNvPr>
          <p:cNvSpPr txBox="1"/>
          <p:nvPr/>
        </p:nvSpPr>
        <p:spPr>
          <a:xfrm>
            <a:off x="509588" y="2406033"/>
            <a:ext cx="4827100" cy="1323439"/>
          </a:xfrm>
          <a:prstGeom prst="rect">
            <a:avLst/>
          </a:prstGeom>
          <a:noFill/>
        </p:spPr>
        <p:txBody>
          <a:bodyPr wrap="square">
            <a:spAutoFit/>
          </a:bodyPr>
          <a:lstStyle/>
          <a:p>
            <a:r>
              <a:rPr lang="es-MX" sz="1600" dirty="0">
                <a:solidFill>
                  <a:schemeClr val="bg1"/>
                </a:solidFill>
              </a:rPr>
              <a:t>La Estructura de abajo presenta un ejemplo de uso de un árbol binario. En este caso, la estructura se emplea para almacenar el árbol genealógico de María. En cada nodo se guarda la información de los ancestros de María y los arcos indican la relación entre ellos</a:t>
            </a:r>
            <a:endParaRPr lang="es-AR" sz="1600" dirty="0">
              <a:solidFill>
                <a:schemeClr val="bg1"/>
              </a:solidFill>
            </a:endParaRPr>
          </a:p>
        </p:txBody>
      </p:sp>
    </p:spTree>
    <p:extLst>
      <p:ext uri="{BB962C8B-B14F-4D97-AF65-F5344CB8AC3E}">
        <p14:creationId xmlns:p14="http://schemas.microsoft.com/office/powerpoint/2010/main" val="3418900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p>
        </p:txBody>
      </p:sp>
      <p:sp>
        <p:nvSpPr>
          <p:cNvPr id="5" name="CuadroTexto 4">
            <a:extLst>
              <a:ext uri="{FF2B5EF4-FFF2-40B4-BE49-F238E27FC236}">
                <a16:creationId xmlns:a16="http://schemas.microsoft.com/office/drawing/2014/main" id="{8887351E-CBED-4B8D-96B5-253E5D505DEB}"/>
              </a:ext>
            </a:extLst>
          </p:cNvPr>
          <p:cNvSpPr txBox="1"/>
          <p:nvPr/>
        </p:nvSpPr>
        <p:spPr>
          <a:xfrm>
            <a:off x="655918" y="1088482"/>
            <a:ext cx="9895680" cy="2246769"/>
          </a:xfrm>
          <a:prstGeom prst="rect">
            <a:avLst/>
          </a:prstGeom>
          <a:noFill/>
        </p:spPr>
        <p:txBody>
          <a:bodyPr wrap="square">
            <a:spAutoFit/>
          </a:bodyPr>
          <a:lstStyle/>
          <a:p>
            <a:r>
              <a:rPr lang="es-MX" sz="1400" dirty="0">
                <a:solidFill>
                  <a:schemeClr val="bg1"/>
                </a:solidFill>
              </a:rPr>
              <a:t>La característica de este tipo de árbol (cada nodo tiene máximo 2 hijos) se puede aprovechar para organizar la información. Retomando el ejemplo de la figura 7.3, se puede establecer que los hijos izquierdos representen los ascendientes femeninos de María, mientras que los hijos derechos los ascendientes masculinos. Así, la mamá de María es Juana y su abuela materna es Inés. El papá de María es José. A su vez, la mamá de José es Felisa y su papá es Pedro. </a:t>
            </a:r>
            <a:r>
              <a:rPr lang="es-MX" sz="1400" b="1" dirty="0">
                <a:solidFill>
                  <a:schemeClr val="bg1"/>
                </a:solidFill>
              </a:rPr>
              <a:t>La implementación más efectiva de los árboles binarios es por medio de memoria dinámica</a:t>
            </a:r>
            <a:r>
              <a:rPr lang="es-MX" sz="1400" dirty="0">
                <a:solidFill>
                  <a:schemeClr val="bg1"/>
                </a:solidFill>
              </a:rPr>
              <a:t>, obteniendo así una estructura dinámica. Las figuras 7.4 y 7.5 presentan las plantillas de la clase </a:t>
            </a:r>
            <a:r>
              <a:rPr lang="es-MX" sz="1400" b="1" dirty="0" err="1">
                <a:solidFill>
                  <a:schemeClr val="bg1"/>
                </a:solidFill>
              </a:rPr>
              <a:t>NodoArbol</a:t>
            </a:r>
            <a:r>
              <a:rPr lang="es-MX" sz="1400" dirty="0">
                <a:solidFill>
                  <a:schemeClr val="bg1"/>
                </a:solidFill>
              </a:rPr>
              <a:t> y de la clase </a:t>
            </a:r>
            <a:r>
              <a:rPr lang="es-MX" sz="1400" b="1" dirty="0" err="1">
                <a:solidFill>
                  <a:schemeClr val="bg1"/>
                </a:solidFill>
              </a:rPr>
              <a:t>ArbolBinario</a:t>
            </a:r>
            <a:r>
              <a:rPr lang="es-MX" sz="1400" dirty="0">
                <a:solidFill>
                  <a:schemeClr val="bg1"/>
                </a:solidFill>
              </a:rPr>
              <a:t> respectivamente. Se usan plantillas para dar mayor generalidad a la solución. La clase </a:t>
            </a:r>
            <a:r>
              <a:rPr lang="es-MX" sz="1400" b="1" dirty="0" err="1">
                <a:solidFill>
                  <a:schemeClr val="bg1"/>
                </a:solidFill>
              </a:rPr>
              <a:t>NodoArbol</a:t>
            </a:r>
            <a:r>
              <a:rPr lang="es-MX" sz="1400" dirty="0">
                <a:solidFill>
                  <a:schemeClr val="bg1"/>
                </a:solidFill>
              </a:rPr>
              <a:t> tiene tres atributos, uno que representa la información a almacenar por lo que se define de tipo T, y otros dos que representan la dirección del hijo izquierdo y del hijo derecho respectivamente, por lo que se declaran como punteros a objetos de la misma clase. Por su parte, la clase </a:t>
            </a:r>
            <a:r>
              <a:rPr lang="es-MX" sz="1400" b="1" dirty="0" err="1">
                <a:solidFill>
                  <a:schemeClr val="bg1"/>
                </a:solidFill>
              </a:rPr>
              <a:t>ArbolBinario</a:t>
            </a:r>
            <a:r>
              <a:rPr lang="es-MX" sz="1400" dirty="0">
                <a:solidFill>
                  <a:schemeClr val="bg1"/>
                </a:solidFill>
              </a:rPr>
              <a:t> tiene un único atributo que representa la dirección del primer elemento del árbol (</a:t>
            </a:r>
            <a:r>
              <a:rPr lang="es-MX" sz="1400" dirty="0" err="1">
                <a:solidFill>
                  <a:schemeClr val="bg1"/>
                </a:solidFill>
              </a:rPr>
              <a:t>root</a:t>
            </a:r>
            <a:r>
              <a:rPr lang="es-MX" sz="1400" dirty="0">
                <a:solidFill>
                  <a:schemeClr val="bg1"/>
                </a:solidFill>
              </a:rPr>
              <a:t> o la raíz) por lo cual es de tipo puntero a un objeto de tipo </a:t>
            </a:r>
            <a:r>
              <a:rPr lang="es-MX" sz="1400" b="1" dirty="0" err="1">
                <a:solidFill>
                  <a:schemeClr val="bg1"/>
                </a:solidFill>
              </a:rPr>
              <a:t>NodoArbol</a:t>
            </a:r>
            <a:endParaRPr lang="es-AR" sz="1400" b="1" dirty="0">
              <a:solidFill>
                <a:schemeClr val="bg1"/>
              </a:solidFill>
            </a:endParaRPr>
          </a:p>
        </p:txBody>
      </p:sp>
      <p:pic>
        <p:nvPicPr>
          <p:cNvPr id="6" name="Imagen 5">
            <a:extLst>
              <a:ext uri="{FF2B5EF4-FFF2-40B4-BE49-F238E27FC236}">
                <a16:creationId xmlns:a16="http://schemas.microsoft.com/office/drawing/2014/main" id="{423423FC-00B0-488F-B236-4DE5871F3FC2}"/>
              </a:ext>
            </a:extLst>
          </p:cNvPr>
          <p:cNvPicPr>
            <a:picLocks noChangeAspect="1"/>
          </p:cNvPicPr>
          <p:nvPr/>
        </p:nvPicPr>
        <p:blipFill>
          <a:blip r:embed="rId2">
            <a:duotone>
              <a:prstClr val="black"/>
              <a:schemeClr val="accent5">
                <a:tint val="45000"/>
                <a:satMod val="400000"/>
              </a:schemeClr>
            </a:duotone>
          </a:blip>
          <a:stretch>
            <a:fillRect/>
          </a:stretch>
        </p:blipFill>
        <p:spPr>
          <a:xfrm>
            <a:off x="730151" y="3836814"/>
            <a:ext cx="2244208" cy="2265891"/>
          </a:xfrm>
          <a:prstGeom prst="rect">
            <a:avLst/>
          </a:prstGeom>
        </p:spPr>
      </p:pic>
      <p:pic>
        <p:nvPicPr>
          <p:cNvPr id="8" name="Imagen 7">
            <a:extLst>
              <a:ext uri="{FF2B5EF4-FFF2-40B4-BE49-F238E27FC236}">
                <a16:creationId xmlns:a16="http://schemas.microsoft.com/office/drawing/2014/main" id="{51F8304C-53C0-4F96-B8D0-28C18AB28073}"/>
              </a:ext>
            </a:extLst>
          </p:cNvPr>
          <p:cNvPicPr>
            <a:picLocks noChangeAspect="1"/>
          </p:cNvPicPr>
          <p:nvPr/>
        </p:nvPicPr>
        <p:blipFill>
          <a:blip r:embed="rId3">
            <a:duotone>
              <a:prstClr val="black"/>
              <a:schemeClr val="accent5">
                <a:tint val="45000"/>
                <a:satMod val="400000"/>
              </a:schemeClr>
            </a:duotone>
          </a:blip>
          <a:stretch>
            <a:fillRect/>
          </a:stretch>
        </p:blipFill>
        <p:spPr>
          <a:xfrm>
            <a:off x="4239682" y="3822806"/>
            <a:ext cx="2275017" cy="1798346"/>
          </a:xfrm>
          <a:prstGeom prst="rect">
            <a:avLst/>
          </a:prstGeom>
        </p:spPr>
      </p:pic>
      <p:sp>
        <p:nvSpPr>
          <p:cNvPr id="10" name="CuadroTexto 9">
            <a:extLst>
              <a:ext uri="{FF2B5EF4-FFF2-40B4-BE49-F238E27FC236}">
                <a16:creationId xmlns:a16="http://schemas.microsoft.com/office/drawing/2014/main" id="{16B23870-370A-41CF-A209-8D30E0833072}"/>
              </a:ext>
            </a:extLst>
          </p:cNvPr>
          <p:cNvSpPr txBox="1"/>
          <p:nvPr/>
        </p:nvSpPr>
        <p:spPr>
          <a:xfrm>
            <a:off x="768260" y="6223589"/>
            <a:ext cx="2121897" cy="338554"/>
          </a:xfrm>
          <a:prstGeom prst="rect">
            <a:avLst/>
          </a:prstGeom>
          <a:noFill/>
        </p:spPr>
        <p:txBody>
          <a:bodyPr wrap="square">
            <a:spAutoFit/>
          </a:bodyPr>
          <a:lstStyle/>
          <a:p>
            <a:r>
              <a:rPr lang="es-AR" sz="1600" dirty="0">
                <a:solidFill>
                  <a:schemeClr val="bg1"/>
                </a:solidFill>
              </a:rPr>
              <a:t>Clase </a:t>
            </a:r>
            <a:r>
              <a:rPr lang="es-AR" sz="1600" dirty="0" err="1">
                <a:solidFill>
                  <a:schemeClr val="bg1"/>
                </a:solidFill>
              </a:rPr>
              <a:t>NodoArbol</a:t>
            </a:r>
            <a:endParaRPr lang="es-AR" sz="1600" dirty="0">
              <a:solidFill>
                <a:schemeClr val="bg1"/>
              </a:solidFill>
            </a:endParaRPr>
          </a:p>
        </p:txBody>
      </p:sp>
      <p:sp>
        <p:nvSpPr>
          <p:cNvPr id="12" name="CuadroTexto 11">
            <a:extLst>
              <a:ext uri="{FF2B5EF4-FFF2-40B4-BE49-F238E27FC236}">
                <a16:creationId xmlns:a16="http://schemas.microsoft.com/office/drawing/2014/main" id="{0EDFA596-E6BD-4D87-BBE6-E41B0319259E}"/>
              </a:ext>
            </a:extLst>
          </p:cNvPr>
          <p:cNvSpPr txBox="1"/>
          <p:nvPr/>
        </p:nvSpPr>
        <p:spPr>
          <a:xfrm>
            <a:off x="4239682" y="5764151"/>
            <a:ext cx="2486025" cy="338554"/>
          </a:xfrm>
          <a:prstGeom prst="rect">
            <a:avLst/>
          </a:prstGeom>
          <a:noFill/>
        </p:spPr>
        <p:txBody>
          <a:bodyPr wrap="square">
            <a:spAutoFit/>
          </a:bodyPr>
          <a:lstStyle/>
          <a:p>
            <a:r>
              <a:rPr lang="es-AR" sz="1600" dirty="0">
                <a:solidFill>
                  <a:schemeClr val="bg1"/>
                </a:solidFill>
              </a:rPr>
              <a:t>Clase </a:t>
            </a:r>
            <a:r>
              <a:rPr lang="es-AR" sz="1600" dirty="0" err="1">
                <a:solidFill>
                  <a:schemeClr val="bg1"/>
                </a:solidFill>
              </a:rPr>
              <a:t>ArbolBinario</a:t>
            </a:r>
            <a:endParaRPr lang="es-AR" sz="1600" dirty="0">
              <a:solidFill>
                <a:schemeClr val="bg1"/>
              </a:solidFill>
            </a:endParaRPr>
          </a:p>
        </p:txBody>
      </p:sp>
      <p:pic>
        <p:nvPicPr>
          <p:cNvPr id="3" name="Imagen 2">
            <a:extLst>
              <a:ext uri="{FF2B5EF4-FFF2-40B4-BE49-F238E27FC236}">
                <a16:creationId xmlns:a16="http://schemas.microsoft.com/office/drawing/2014/main" id="{073A2DB5-405F-2C17-D8FC-C9FF6CAB278D}"/>
              </a:ext>
            </a:extLst>
          </p:cNvPr>
          <p:cNvPicPr>
            <a:picLocks noChangeAspect="1"/>
          </p:cNvPicPr>
          <p:nvPr/>
        </p:nvPicPr>
        <p:blipFill>
          <a:blip r:embed="rId4">
            <a:duotone>
              <a:prstClr val="black"/>
              <a:schemeClr val="accent5">
                <a:tint val="45000"/>
                <a:satMod val="400000"/>
              </a:schemeClr>
            </a:duotone>
          </a:blip>
          <a:stretch>
            <a:fillRect/>
          </a:stretch>
        </p:blipFill>
        <p:spPr>
          <a:xfrm>
            <a:off x="8302116" y="3769272"/>
            <a:ext cx="3121624" cy="2086559"/>
          </a:xfrm>
          <a:prstGeom prst="rect">
            <a:avLst/>
          </a:prstGeom>
        </p:spPr>
      </p:pic>
      <p:sp>
        <p:nvSpPr>
          <p:cNvPr id="9" name="CuadroTexto 8">
            <a:extLst>
              <a:ext uri="{FF2B5EF4-FFF2-40B4-BE49-F238E27FC236}">
                <a16:creationId xmlns:a16="http://schemas.microsoft.com/office/drawing/2014/main" id="{E6EB2522-AE54-F181-5610-F541E2F4CC2B}"/>
              </a:ext>
            </a:extLst>
          </p:cNvPr>
          <p:cNvSpPr txBox="1"/>
          <p:nvPr/>
        </p:nvSpPr>
        <p:spPr>
          <a:xfrm>
            <a:off x="9080419" y="5559482"/>
            <a:ext cx="1062390" cy="307777"/>
          </a:xfrm>
          <a:prstGeom prst="rect">
            <a:avLst/>
          </a:prstGeom>
          <a:noFill/>
        </p:spPr>
        <p:txBody>
          <a:bodyPr wrap="square">
            <a:spAutoFit/>
          </a:bodyPr>
          <a:lstStyle/>
          <a:p>
            <a:r>
              <a:rPr lang="es-MX" sz="1400" dirty="0">
                <a:solidFill>
                  <a:schemeClr val="bg1"/>
                </a:solidFill>
              </a:rPr>
              <a:t>figura 7.3</a:t>
            </a:r>
            <a:endParaRPr lang="es-AR" sz="1400" dirty="0"/>
          </a:p>
        </p:txBody>
      </p:sp>
      <p:sp>
        <p:nvSpPr>
          <p:cNvPr id="7" name="CuadroTexto 6">
            <a:extLst>
              <a:ext uri="{FF2B5EF4-FFF2-40B4-BE49-F238E27FC236}">
                <a16:creationId xmlns:a16="http://schemas.microsoft.com/office/drawing/2014/main" id="{29CE869A-8294-CE7A-E5A6-02653F7B5C87}"/>
              </a:ext>
            </a:extLst>
          </p:cNvPr>
          <p:cNvSpPr txBox="1"/>
          <p:nvPr/>
        </p:nvSpPr>
        <p:spPr>
          <a:xfrm>
            <a:off x="4239682" y="6116773"/>
            <a:ext cx="2155874" cy="307777"/>
          </a:xfrm>
          <a:prstGeom prst="rect">
            <a:avLst/>
          </a:prstGeom>
          <a:noFill/>
        </p:spPr>
        <p:txBody>
          <a:bodyPr wrap="square">
            <a:spAutoFit/>
          </a:bodyPr>
          <a:lstStyle/>
          <a:p>
            <a:r>
              <a:rPr lang="es-MX" sz="1400" dirty="0">
                <a:solidFill>
                  <a:schemeClr val="bg1"/>
                </a:solidFill>
              </a:rPr>
              <a:t>figuras 7.4 y 7.5 </a:t>
            </a:r>
            <a:endParaRPr lang="es-AR" sz="1400" dirty="0"/>
          </a:p>
        </p:txBody>
      </p:sp>
    </p:spTree>
    <p:extLst>
      <p:ext uri="{BB962C8B-B14F-4D97-AF65-F5344CB8AC3E}">
        <p14:creationId xmlns:p14="http://schemas.microsoft.com/office/powerpoint/2010/main" val="203733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p>
        </p:txBody>
      </p:sp>
      <p:sp>
        <p:nvSpPr>
          <p:cNvPr id="5" name="CuadroTexto 4">
            <a:extLst>
              <a:ext uri="{FF2B5EF4-FFF2-40B4-BE49-F238E27FC236}">
                <a16:creationId xmlns:a16="http://schemas.microsoft.com/office/drawing/2014/main" id="{E5B3A067-A515-4A9D-A60F-0BF674765617}"/>
              </a:ext>
            </a:extLst>
          </p:cNvPr>
          <p:cNvSpPr txBox="1"/>
          <p:nvPr/>
        </p:nvSpPr>
        <p:spPr>
          <a:xfrm>
            <a:off x="6096000" y="345207"/>
            <a:ext cx="6098720" cy="584775"/>
          </a:xfrm>
          <a:prstGeom prst="rect">
            <a:avLst/>
          </a:prstGeom>
          <a:noFill/>
        </p:spPr>
        <p:txBody>
          <a:bodyPr wrap="square">
            <a:spAutoFit/>
          </a:bodyPr>
          <a:lstStyle/>
          <a:p>
            <a:r>
              <a:rPr lang="es-MX" sz="1600" dirty="0">
                <a:solidFill>
                  <a:schemeClr val="bg1"/>
                </a:solidFill>
              </a:rPr>
              <a:t>A continuación se presenta el código en lenguaje C++ correspondiente a la definición de las plantillas de las clases </a:t>
            </a:r>
            <a:r>
              <a:rPr lang="es-MX" sz="1600" dirty="0" err="1">
                <a:solidFill>
                  <a:schemeClr val="bg1"/>
                </a:solidFill>
              </a:rPr>
              <a:t>NodoArbol</a:t>
            </a:r>
            <a:r>
              <a:rPr lang="es-MX" sz="1600" dirty="0">
                <a:solidFill>
                  <a:schemeClr val="bg1"/>
                </a:solidFill>
              </a:rPr>
              <a:t> y </a:t>
            </a:r>
            <a:r>
              <a:rPr lang="es-MX" sz="1600" dirty="0" err="1">
                <a:solidFill>
                  <a:schemeClr val="bg1"/>
                </a:solidFill>
              </a:rPr>
              <a:t>ArbolBinario</a:t>
            </a:r>
            <a:r>
              <a:rPr lang="es-MX" sz="1600" dirty="0">
                <a:solidFill>
                  <a:schemeClr val="bg1"/>
                </a:solidFill>
              </a:rPr>
              <a:t>. </a:t>
            </a:r>
            <a:endParaRPr lang="es-AR" sz="1600" dirty="0">
              <a:solidFill>
                <a:schemeClr val="bg1"/>
              </a:solidFill>
            </a:endParaRPr>
          </a:p>
        </p:txBody>
      </p:sp>
      <p:sp>
        <p:nvSpPr>
          <p:cNvPr id="6" name="CuadroTexto 5">
            <a:extLst>
              <a:ext uri="{FF2B5EF4-FFF2-40B4-BE49-F238E27FC236}">
                <a16:creationId xmlns:a16="http://schemas.microsoft.com/office/drawing/2014/main" id="{03702DD5-7A41-434B-A857-4FF3981DB7A6}"/>
              </a:ext>
            </a:extLst>
          </p:cNvPr>
          <p:cNvSpPr txBox="1"/>
          <p:nvPr/>
        </p:nvSpPr>
        <p:spPr>
          <a:xfrm>
            <a:off x="167073" y="929982"/>
            <a:ext cx="5828236" cy="5509200"/>
          </a:xfrm>
          <a:prstGeom prst="rect">
            <a:avLst/>
          </a:prstGeom>
          <a:noFill/>
        </p:spPr>
        <p:txBody>
          <a:bodyPr wrap="square">
            <a:spAutoFit/>
          </a:bodyPr>
          <a:lstStyle/>
          <a:p>
            <a:r>
              <a:rPr lang="es-MX" sz="1100" b="0" dirty="0">
                <a:solidFill>
                  <a:srgbClr val="6A9955"/>
                </a:solidFill>
                <a:effectLst/>
                <a:latin typeface="Consolas" panose="020B0609020204030204" pitchFamily="49" charset="0"/>
              </a:rPr>
              <a:t>/*Prototipo de la plantilla de la clase </a:t>
            </a:r>
            <a:r>
              <a:rPr lang="es-MX" sz="1100" b="0" dirty="0" err="1">
                <a:solidFill>
                  <a:srgbClr val="6A9955"/>
                </a:solidFill>
                <a:effectLst/>
                <a:latin typeface="Consolas" panose="020B0609020204030204" pitchFamily="49" charset="0"/>
              </a:rPr>
              <a:t>ArbolBinario</a:t>
            </a:r>
            <a:r>
              <a:rPr lang="es-MX" sz="1100" b="0" dirty="0">
                <a:solidFill>
                  <a:srgbClr val="6A9955"/>
                </a:solidFill>
                <a:effectLst/>
                <a:latin typeface="Consolas" panose="020B0609020204030204" pitchFamily="49" charset="0"/>
              </a:rPr>
              <a:t>. De esta manera,</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en la clase </a:t>
            </a:r>
            <a:r>
              <a:rPr lang="es-MX" sz="1100" b="0" dirty="0" err="1">
                <a:solidFill>
                  <a:srgbClr val="6A9955"/>
                </a:solidFill>
                <a:effectLst/>
                <a:latin typeface="Consolas" panose="020B0609020204030204" pitchFamily="49" charset="0"/>
              </a:rPr>
              <a:t>NodoArbol</a:t>
            </a:r>
            <a:r>
              <a:rPr lang="es-MX" sz="1100" b="0" dirty="0">
                <a:solidFill>
                  <a:srgbClr val="6A9955"/>
                </a:solidFill>
                <a:effectLst/>
                <a:latin typeface="Consolas" panose="020B0609020204030204" pitchFamily="49" charset="0"/>
              </a:rPr>
              <a:t> se podrá hacer referencia a ella. */</a:t>
            </a: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ArbolBinario</a:t>
            </a:r>
            <a:r>
              <a:rPr lang="es-MX" sz="1100" b="0" dirty="0">
                <a:solidFill>
                  <a:srgbClr val="D4D4D4"/>
                </a:solidFill>
                <a:effectLst/>
                <a:latin typeface="Consolas" panose="020B0609020204030204" pitchFamily="49" charset="0"/>
              </a:rPr>
              <a:t>;</a:t>
            </a:r>
          </a:p>
          <a:p>
            <a:r>
              <a:rPr lang="es-MX" sz="1100" b="0" dirty="0">
                <a:solidFill>
                  <a:srgbClr val="6A9955"/>
                </a:solidFill>
                <a:effectLst/>
                <a:latin typeface="Consolas" panose="020B0609020204030204" pitchFamily="49" charset="0"/>
              </a:rPr>
              <a:t>/*Declaración de la clase </a:t>
            </a:r>
            <a:r>
              <a:rPr lang="es-MX" sz="1100" b="0" dirty="0" err="1">
                <a:solidFill>
                  <a:srgbClr val="6A9955"/>
                </a:solidFill>
                <a:effectLst/>
                <a:latin typeface="Consolas" panose="020B0609020204030204" pitchFamily="49" charset="0"/>
              </a:rPr>
              <a:t>NodoArbol</a:t>
            </a:r>
            <a:r>
              <a:rPr lang="es-MX" sz="1100" b="0" dirty="0">
                <a:solidFill>
                  <a:srgbClr val="6A9955"/>
                </a:solidFill>
                <a:effectLst/>
                <a:latin typeface="Consolas" panose="020B0609020204030204" pitchFamily="49" charset="0"/>
              </a:rPr>
              <a:t>. Cada nodo almacena la información</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(que es la razón de ser de la estructura tipo árbol) y las direcciones</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de sus hijos izquierdo y derecho. En la sección pública se establece la</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relación de amistad entre esta clase y la clase </a:t>
            </a:r>
            <a:r>
              <a:rPr lang="es-MX" sz="1100" b="0" dirty="0" err="1">
                <a:solidFill>
                  <a:srgbClr val="6A9955"/>
                </a:solidFill>
                <a:effectLst/>
                <a:latin typeface="Consolas" panose="020B0609020204030204" pitchFamily="49" charset="0"/>
              </a:rPr>
              <a:t>ArbolBinario</a:t>
            </a:r>
            <a:r>
              <a:rPr lang="es-MX" sz="1100" b="0" dirty="0">
                <a:solidFill>
                  <a:srgbClr val="6A9955"/>
                </a:solidFill>
                <a:effectLst/>
                <a:latin typeface="Consolas" panose="020B0609020204030204" pitchFamily="49" charset="0"/>
              </a:rPr>
              <a:t> para que los</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métodos de esta última puedan tener acceso a sus miembros privados. */</a:t>
            </a: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NodoArbol</a:t>
            </a:r>
            <a:endParaRPr lang="es-MX" sz="1100" b="0" dirty="0">
              <a:solidFill>
                <a:srgbClr val="D4D4D4"/>
              </a:solidFill>
              <a:effectLst/>
              <a:latin typeface="Consolas" panose="020B0609020204030204" pitchFamily="49" charset="0"/>
            </a:endParaRP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private</a:t>
            </a:r>
            <a:r>
              <a:rPr lang="es-MX" sz="1100" b="0" dirty="0">
                <a:solidFill>
                  <a:srgbClr val="569CD6"/>
                </a:solidFill>
                <a:effectLst/>
                <a:latin typeface="Consolas" panose="020B0609020204030204" pitchFamily="49" charset="0"/>
              </a:rPr>
              <a:t>:</a:t>
            </a:r>
            <a:endParaRPr lang="es-MX" sz="1100" b="0" dirty="0">
              <a:solidFill>
                <a:srgbClr val="D4D4D4"/>
              </a:solidFill>
              <a:effectLst/>
              <a:latin typeface="Consolas" panose="020B0609020204030204" pitchFamily="49" charset="0"/>
            </a:endParaRPr>
          </a:p>
          <a:p>
            <a:r>
              <a:rPr lang="es-MX" sz="1100" b="0" dirty="0">
                <a:solidFill>
                  <a:srgbClr val="D4D4D4"/>
                </a:solidFill>
                <a:effectLst/>
                <a:latin typeface="Consolas" panose="020B0609020204030204" pitchFamily="49" charset="0"/>
              </a:rPr>
              <a:t>        T </a:t>
            </a:r>
            <a:r>
              <a:rPr lang="es-MX" sz="1100" b="0" dirty="0" err="1">
                <a:solidFill>
                  <a:srgbClr val="D4D4D4"/>
                </a:solidFill>
                <a:effectLst/>
                <a:latin typeface="Consolas" panose="020B0609020204030204" pitchFamily="49" charset="0"/>
              </a:rPr>
              <a:t>Info</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&lt;T&gt; *</a:t>
            </a:r>
            <a:r>
              <a:rPr lang="es-MX" sz="1100" b="0" dirty="0" err="1">
                <a:solidFill>
                  <a:srgbClr val="D4D4D4"/>
                </a:solidFill>
                <a:effectLst/>
                <a:latin typeface="Consolas" panose="020B0609020204030204" pitchFamily="49" charset="0"/>
              </a:rPr>
              <a:t>HijoIzq</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&lt;T&gt; *</a:t>
            </a:r>
            <a:r>
              <a:rPr lang="es-MX" sz="1100" b="0" dirty="0" err="1">
                <a:solidFill>
                  <a:srgbClr val="D4D4D4"/>
                </a:solidFill>
                <a:effectLst/>
                <a:latin typeface="Consolas" panose="020B0609020204030204" pitchFamily="49" charset="0"/>
              </a:rPr>
              <a:t>HijoDer</a:t>
            </a:r>
            <a:r>
              <a:rPr lang="es-MX" sz="1100" b="0" dirty="0">
                <a:solidFill>
                  <a:srgbClr val="D4D4D4"/>
                </a:solidFill>
                <a:effectLst/>
                <a:latin typeface="Consolas" panose="020B0609020204030204" pitchFamily="49" charset="0"/>
              </a:rPr>
              <a:t>;</a:t>
            </a:r>
            <a:br>
              <a:rPr lang="es-MX" sz="1100" b="0" dirty="0">
                <a:solidFill>
                  <a:srgbClr val="D4D4D4"/>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public</a:t>
            </a:r>
            <a:r>
              <a:rPr lang="es-MX" sz="1100" b="0" dirty="0">
                <a:solidFill>
                  <a:srgbClr val="569CD6"/>
                </a:solidFill>
                <a:effectLst/>
                <a:latin typeface="Consolas" panose="020B0609020204030204" pitchFamily="49" charset="0"/>
              </a:rPr>
              <a:t>:</a:t>
            </a:r>
            <a:endParaRPr lang="es-MX" sz="1100" b="0" dirty="0">
              <a:solidFill>
                <a:srgbClr val="D4D4D4"/>
              </a:solidFill>
              <a:effectLst/>
              <a:latin typeface="Consolas" panose="020B0609020204030204" pitchFamily="49" charset="0"/>
            </a:endParaRP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RegresaInfo</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friend</a:t>
            </a:r>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ArbolBinario</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 ;</a:t>
            </a:r>
          </a:p>
          <a:p>
            <a:r>
              <a:rPr lang="es-MX" sz="1100" b="0" dirty="0">
                <a:solidFill>
                  <a:srgbClr val="D4D4D4"/>
                </a:solidFill>
                <a:effectLst/>
                <a:latin typeface="Consolas" panose="020B0609020204030204" pitchFamily="49" charset="0"/>
              </a:rPr>
              <a:t>    };</a:t>
            </a:r>
          </a:p>
          <a:p>
            <a:r>
              <a:rPr lang="es-MX" sz="1100" b="0" dirty="0">
                <a:solidFill>
                  <a:srgbClr val="6A9955"/>
                </a:solidFill>
                <a:effectLst/>
                <a:latin typeface="Consolas" panose="020B0609020204030204" pitchFamily="49" charset="0"/>
              </a:rPr>
              <a:t>/*Declaración del método constructor por omisión. Inicializa las ligas</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a los subárboles con el valor de NULL, indicando que están vacías. */</a:t>
            </a: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r>
              <a:rPr lang="es-MX" sz="1100" b="0" dirty="0" err="1">
                <a:solidFill>
                  <a:srgbClr val="DCDCAA"/>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HijoIzq</a:t>
            </a:r>
            <a:r>
              <a:rPr lang="es-MX" sz="1100" b="0" dirty="0">
                <a:solidFill>
                  <a:srgbClr val="D4D4D4"/>
                </a:solidFill>
                <a:effectLst/>
                <a:latin typeface="Consolas" panose="020B0609020204030204" pitchFamily="49" charset="0"/>
              </a:rPr>
              <a:t> = </a:t>
            </a:r>
            <a:r>
              <a:rPr lang="es-MX" sz="1100" b="0" dirty="0">
                <a:solidFill>
                  <a:srgbClr val="569CD6"/>
                </a:solidFill>
                <a:effectLst/>
                <a:latin typeface="Consolas" panose="020B0609020204030204" pitchFamily="49" charset="0"/>
              </a:rPr>
              <a:t>NULL</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HijoDer</a:t>
            </a:r>
            <a:r>
              <a:rPr lang="es-MX" sz="1100" b="0" dirty="0">
                <a:solidFill>
                  <a:srgbClr val="D4D4D4"/>
                </a:solidFill>
                <a:effectLst/>
                <a:latin typeface="Consolas" panose="020B0609020204030204" pitchFamily="49" charset="0"/>
              </a:rPr>
              <a:t> = </a:t>
            </a:r>
            <a:r>
              <a:rPr lang="es-MX" sz="1100" b="0" dirty="0">
                <a:solidFill>
                  <a:srgbClr val="569CD6"/>
                </a:solidFill>
                <a:effectLst/>
                <a:latin typeface="Consolas" panose="020B0609020204030204" pitchFamily="49" charset="0"/>
              </a:rPr>
              <a:t>NULL</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br>
              <a:rPr lang="es-MX" sz="1100" b="0" dirty="0">
                <a:solidFill>
                  <a:srgbClr val="D4D4D4"/>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p:txBody>
      </p:sp>
      <p:sp>
        <p:nvSpPr>
          <p:cNvPr id="8" name="CuadroTexto 7">
            <a:extLst>
              <a:ext uri="{FF2B5EF4-FFF2-40B4-BE49-F238E27FC236}">
                <a16:creationId xmlns:a16="http://schemas.microsoft.com/office/drawing/2014/main" id="{A8783C12-F745-47E8-8328-DF476651623C}"/>
              </a:ext>
            </a:extLst>
          </p:cNvPr>
          <p:cNvSpPr txBox="1"/>
          <p:nvPr/>
        </p:nvSpPr>
        <p:spPr>
          <a:xfrm>
            <a:off x="5995309" y="1239966"/>
            <a:ext cx="6090556" cy="5816977"/>
          </a:xfrm>
          <a:prstGeom prst="rect">
            <a:avLst/>
          </a:prstGeom>
          <a:noFill/>
        </p:spPr>
        <p:txBody>
          <a:bodyPr wrap="square">
            <a:spAutoFit/>
          </a:bodyPr>
          <a:lstStyle/>
          <a:p>
            <a:r>
              <a:rPr lang="es-MX" sz="1200" b="0" dirty="0">
                <a:solidFill>
                  <a:srgbClr val="6A9955"/>
                </a:solidFill>
                <a:effectLst/>
                <a:latin typeface="Consolas" panose="020B0609020204030204" pitchFamily="49" charset="0"/>
              </a:rPr>
              <a:t>/*Método que permite conocer la información almacenada en el nodo. */</a:t>
            </a:r>
            <a:endParaRPr lang="es-MX" sz="1200" b="0" dirty="0">
              <a:solidFill>
                <a:srgbClr val="D4D4D4"/>
              </a:solidFill>
              <a:effectLst/>
              <a:latin typeface="Consolas" panose="020B0609020204030204" pitchFamily="49" charset="0"/>
            </a:endParaRPr>
          </a:p>
          <a:p>
            <a:r>
              <a:rPr lang="es-MX" sz="1200" b="0" dirty="0" err="1">
                <a:solidFill>
                  <a:srgbClr val="569CD6"/>
                </a:solidFill>
                <a:effectLst/>
                <a:latin typeface="Consolas" panose="020B0609020204030204" pitchFamily="49" charset="0"/>
              </a:rPr>
              <a:t>template</a:t>
            </a:r>
            <a:r>
              <a:rPr lang="es-MX" sz="1200" b="0" dirty="0">
                <a:solidFill>
                  <a:srgbClr val="D4D4D4"/>
                </a:solidFill>
                <a:effectLst/>
                <a:latin typeface="Consolas" panose="020B0609020204030204" pitchFamily="49" charset="0"/>
              </a:rPr>
              <a:t> &lt; </a:t>
            </a:r>
            <a:r>
              <a:rPr lang="es-MX" sz="1200" b="0" dirty="0" err="1">
                <a:solidFill>
                  <a:srgbClr val="569CD6"/>
                </a:solidFill>
                <a:effectLst/>
                <a:latin typeface="Consolas" panose="020B0609020204030204" pitchFamily="49" charset="0"/>
              </a:rPr>
              <a:t>class</a:t>
            </a:r>
            <a:r>
              <a:rPr lang="es-MX" sz="1200" b="0" dirty="0">
                <a:solidFill>
                  <a:srgbClr val="D4D4D4"/>
                </a:solidFill>
                <a:effectLst/>
                <a:latin typeface="Consolas" panose="020B0609020204030204" pitchFamily="49" charset="0"/>
              </a:rPr>
              <a:t> </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&gt;</a:t>
            </a:r>
          </a:p>
          <a:p>
            <a:r>
              <a:rPr lang="es-MX" sz="1200" b="0" dirty="0">
                <a:solidFill>
                  <a:srgbClr val="D4D4D4"/>
                </a:solidFill>
                <a:effectLst/>
                <a:latin typeface="Consolas" panose="020B0609020204030204" pitchFamily="49" charset="0"/>
              </a:rPr>
              <a:t>    </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 </a:t>
            </a:r>
            <a:r>
              <a:rPr lang="es-MX" sz="1200" b="0" dirty="0" err="1">
                <a:solidFill>
                  <a:srgbClr val="4EC9B0"/>
                </a:solidFill>
                <a:effectLst/>
                <a:latin typeface="Consolas" panose="020B0609020204030204" pitchFamily="49" charset="0"/>
              </a:rPr>
              <a:t>NodoArbol</a:t>
            </a:r>
            <a:r>
              <a:rPr lang="es-MX" sz="1200" b="0" dirty="0">
                <a:solidFill>
                  <a:srgbClr val="D4D4D4"/>
                </a:solidFill>
                <a:effectLst/>
                <a:latin typeface="Consolas" panose="020B0609020204030204" pitchFamily="49" charset="0"/>
              </a:rPr>
              <a:t>&lt;</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&gt;::</a:t>
            </a:r>
            <a:r>
              <a:rPr lang="es-MX" sz="1200" b="0" dirty="0" err="1">
                <a:solidFill>
                  <a:srgbClr val="DCDCAA"/>
                </a:solidFill>
                <a:effectLst/>
                <a:latin typeface="Consolas" panose="020B0609020204030204" pitchFamily="49" charset="0"/>
              </a:rPr>
              <a:t>RegresaInfo</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p>
          <a:p>
            <a:r>
              <a:rPr lang="es-MX" sz="1200" b="0" dirty="0">
                <a:solidFill>
                  <a:srgbClr val="D4D4D4"/>
                </a:solidFill>
                <a:effectLst/>
                <a:latin typeface="Consolas" panose="020B0609020204030204" pitchFamily="49" charset="0"/>
              </a:rPr>
              <a:t>        </a:t>
            </a:r>
            <a:r>
              <a:rPr lang="es-MX" sz="1200" b="0" dirty="0" err="1">
                <a:solidFill>
                  <a:srgbClr val="C586C0"/>
                </a:solidFill>
                <a:effectLst/>
                <a:latin typeface="Consolas" panose="020B0609020204030204" pitchFamily="49" charset="0"/>
              </a:rPr>
              <a:t>return</a:t>
            </a:r>
            <a:r>
              <a:rPr lang="es-MX" sz="1200" b="0" dirty="0">
                <a:solidFill>
                  <a:srgbClr val="D4D4D4"/>
                </a:solidFill>
                <a:effectLst/>
                <a:latin typeface="Consolas" panose="020B0609020204030204" pitchFamily="49" charset="0"/>
              </a:rPr>
              <a:t> </a:t>
            </a:r>
            <a:r>
              <a:rPr lang="es-MX" sz="1200" b="0" dirty="0" err="1">
                <a:solidFill>
                  <a:srgbClr val="D4D4D4"/>
                </a:solidFill>
                <a:effectLst/>
                <a:latin typeface="Consolas" panose="020B0609020204030204" pitchFamily="49" charset="0"/>
              </a:rPr>
              <a:t>Info</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p>
          <a:p>
            <a:br>
              <a:rPr lang="es-MX" sz="1200" b="0" dirty="0">
                <a:solidFill>
                  <a:srgbClr val="D4D4D4"/>
                </a:solidFill>
                <a:effectLst/>
                <a:latin typeface="Consolas" panose="020B0609020204030204" pitchFamily="49" charset="0"/>
              </a:rPr>
            </a:br>
            <a:r>
              <a:rPr lang="es-MX" sz="1200" b="0" dirty="0">
                <a:solidFill>
                  <a:srgbClr val="6A9955"/>
                </a:solidFill>
                <a:effectLst/>
                <a:latin typeface="Consolas" panose="020B0609020204030204" pitchFamily="49" charset="0"/>
              </a:rPr>
              <a:t>//-------------------------------------------------------------------</a:t>
            </a:r>
            <a:br>
              <a:rPr lang="es-MX" sz="1200" b="0" dirty="0">
                <a:solidFill>
                  <a:srgbClr val="D4D4D4"/>
                </a:solidFill>
                <a:effectLst/>
                <a:latin typeface="Consolas" panose="020B0609020204030204" pitchFamily="49" charset="0"/>
              </a:rPr>
            </a:br>
            <a:r>
              <a:rPr lang="es-MX" sz="1200" b="0" dirty="0">
                <a:solidFill>
                  <a:srgbClr val="6A9955"/>
                </a:solidFill>
                <a:effectLst/>
                <a:latin typeface="Consolas" panose="020B0609020204030204" pitchFamily="49" charset="0"/>
              </a:rPr>
              <a:t>/*Declaración de la clase </a:t>
            </a:r>
            <a:r>
              <a:rPr lang="es-MX" sz="1200" b="0" dirty="0" err="1">
                <a:solidFill>
                  <a:srgbClr val="6A9955"/>
                </a:solidFill>
                <a:effectLst/>
                <a:latin typeface="Consolas" panose="020B0609020204030204" pitchFamily="49" charset="0"/>
              </a:rPr>
              <a:t>ArbolBinario</a:t>
            </a:r>
            <a:r>
              <a:rPr lang="es-MX" sz="1200" b="0" dirty="0">
                <a:solidFill>
                  <a:srgbClr val="6A9955"/>
                </a:solidFill>
                <a:effectLst/>
                <a:latin typeface="Consolas" panose="020B0609020204030204" pitchFamily="49" charset="0"/>
              </a:rPr>
              <a:t>. Su atributo es un puntero al</a:t>
            </a:r>
            <a:endParaRPr lang="es-MX" sz="1200" b="0" dirty="0">
              <a:solidFill>
                <a:srgbClr val="D4D4D4"/>
              </a:solidFill>
              <a:effectLst/>
              <a:latin typeface="Consolas" panose="020B0609020204030204" pitchFamily="49" charset="0"/>
            </a:endParaRPr>
          </a:p>
          <a:p>
            <a:r>
              <a:rPr lang="es-MX" sz="1200" b="0" dirty="0">
                <a:solidFill>
                  <a:srgbClr val="6A9955"/>
                </a:solidFill>
                <a:effectLst/>
                <a:latin typeface="Consolas" panose="020B0609020204030204" pitchFamily="49" charset="0"/>
              </a:rPr>
              <a:t>nodo raíz. */</a:t>
            </a:r>
            <a:endParaRPr lang="es-MX" sz="1200" b="0" dirty="0">
              <a:solidFill>
                <a:srgbClr val="D4D4D4"/>
              </a:solidFill>
              <a:effectLst/>
              <a:latin typeface="Consolas" panose="020B0609020204030204" pitchFamily="49" charset="0"/>
            </a:endParaRPr>
          </a:p>
          <a:p>
            <a:r>
              <a:rPr lang="es-MX" sz="1200" b="0" dirty="0" err="1">
                <a:solidFill>
                  <a:srgbClr val="569CD6"/>
                </a:solidFill>
                <a:effectLst/>
                <a:latin typeface="Consolas" panose="020B0609020204030204" pitchFamily="49" charset="0"/>
              </a:rPr>
              <a:t>template</a:t>
            </a:r>
            <a:r>
              <a:rPr lang="es-MX" sz="1200" b="0" dirty="0">
                <a:solidFill>
                  <a:srgbClr val="D4D4D4"/>
                </a:solidFill>
                <a:effectLst/>
                <a:latin typeface="Consolas" panose="020B0609020204030204" pitchFamily="49" charset="0"/>
              </a:rPr>
              <a:t> &lt; </a:t>
            </a:r>
            <a:r>
              <a:rPr lang="es-MX" sz="1200" b="0" dirty="0" err="1">
                <a:solidFill>
                  <a:srgbClr val="569CD6"/>
                </a:solidFill>
                <a:effectLst/>
                <a:latin typeface="Consolas" panose="020B0609020204030204" pitchFamily="49" charset="0"/>
              </a:rPr>
              <a:t>class</a:t>
            </a:r>
            <a:r>
              <a:rPr lang="es-MX" sz="1200" b="0" dirty="0">
                <a:solidFill>
                  <a:srgbClr val="D4D4D4"/>
                </a:solidFill>
                <a:effectLst/>
                <a:latin typeface="Consolas" panose="020B0609020204030204" pitchFamily="49" charset="0"/>
              </a:rPr>
              <a:t> </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&gt;</a:t>
            </a:r>
          </a:p>
          <a:p>
            <a:r>
              <a:rPr lang="es-MX" sz="1200" b="0" dirty="0">
                <a:solidFill>
                  <a:srgbClr val="D4D4D4"/>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class</a:t>
            </a:r>
            <a:r>
              <a:rPr lang="es-MX" sz="1200" b="0" dirty="0">
                <a:solidFill>
                  <a:srgbClr val="D4D4D4"/>
                </a:solidFill>
                <a:effectLst/>
                <a:latin typeface="Consolas" panose="020B0609020204030204" pitchFamily="49" charset="0"/>
              </a:rPr>
              <a:t> </a:t>
            </a:r>
            <a:r>
              <a:rPr lang="es-MX" sz="1200" b="0" dirty="0" err="1">
                <a:solidFill>
                  <a:srgbClr val="4EC9B0"/>
                </a:solidFill>
                <a:effectLst/>
                <a:latin typeface="Consolas" panose="020B0609020204030204" pitchFamily="49" charset="0"/>
              </a:rPr>
              <a:t>ArbolBinario</a:t>
            </a:r>
            <a:endParaRPr lang="es-MX" sz="1200" b="0" dirty="0">
              <a:solidFill>
                <a:srgbClr val="D4D4D4"/>
              </a:solidFill>
              <a:effectLst/>
              <a:latin typeface="Consolas" panose="020B0609020204030204" pitchFamily="49" charset="0"/>
            </a:endParaRPr>
          </a:p>
          <a:p>
            <a:r>
              <a:rPr lang="es-MX" sz="1200" b="0" dirty="0">
                <a:solidFill>
                  <a:srgbClr val="D4D4D4"/>
                </a:solidFill>
                <a:effectLst/>
                <a:latin typeface="Consolas" panose="020B0609020204030204" pitchFamily="49" charset="0"/>
              </a:rPr>
              <a:t>    {</a:t>
            </a:r>
          </a:p>
          <a:p>
            <a:r>
              <a:rPr lang="es-MX" sz="1200" b="0" dirty="0">
                <a:solidFill>
                  <a:srgbClr val="D4D4D4"/>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private</a:t>
            </a:r>
            <a:r>
              <a:rPr lang="es-MX" sz="1200" b="0" dirty="0">
                <a:solidFill>
                  <a:srgbClr val="569CD6"/>
                </a:solidFill>
                <a:effectLst/>
                <a:latin typeface="Consolas" panose="020B0609020204030204" pitchFamily="49" charset="0"/>
              </a:rPr>
              <a:t>:</a:t>
            </a:r>
            <a:endParaRPr lang="es-MX" sz="1200" b="0" dirty="0">
              <a:solidFill>
                <a:srgbClr val="D4D4D4"/>
              </a:solidFill>
              <a:effectLst/>
              <a:latin typeface="Consolas" panose="020B0609020204030204" pitchFamily="49" charset="0"/>
            </a:endParaRPr>
          </a:p>
          <a:p>
            <a:r>
              <a:rPr lang="es-MX" sz="1200" b="0" dirty="0">
                <a:solidFill>
                  <a:srgbClr val="D4D4D4"/>
                </a:solidFill>
                <a:effectLst/>
                <a:latin typeface="Consolas" panose="020B0609020204030204" pitchFamily="49" charset="0"/>
              </a:rPr>
              <a:t>            </a:t>
            </a:r>
            <a:r>
              <a:rPr lang="es-MX" sz="1200" b="0" dirty="0" err="1">
                <a:solidFill>
                  <a:srgbClr val="D4D4D4"/>
                </a:solidFill>
                <a:effectLst/>
                <a:latin typeface="Consolas" panose="020B0609020204030204" pitchFamily="49" charset="0"/>
              </a:rPr>
              <a:t>NodoArbol</a:t>
            </a:r>
            <a:r>
              <a:rPr lang="es-MX" sz="1200" b="0" dirty="0">
                <a:solidFill>
                  <a:srgbClr val="D4D4D4"/>
                </a:solidFill>
                <a:effectLst/>
                <a:latin typeface="Consolas" panose="020B0609020204030204" pitchFamily="49" charset="0"/>
              </a:rPr>
              <a:t>&lt;T&gt; *</a:t>
            </a:r>
            <a:r>
              <a:rPr lang="es-MX" sz="1200" b="0" dirty="0" err="1">
                <a:solidFill>
                  <a:srgbClr val="D4D4D4"/>
                </a:solidFill>
                <a:effectLst/>
                <a:latin typeface="Consolas" panose="020B0609020204030204" pitchFamily="49" charset="0"/>
              </a:rPr>
              <a:t>Raiz</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r>
              <a:rPr lang="es-MX" sz="1200" b="0" dirty="0" err="1">
                <a:solidFill>
                  <a:srgbClr val="569CD6"/>
                </a:solidFill>
                <a:effectLst/>
                <a:latin typeface="Consolas" panose="020B0609020204030204" pitchFamily="49" charset="0"/>
              </a:rPr>
              <a:t>public</a:t>
            </a:r>
            <a:r>
              <a:rPr lang="es-MX" sz="1200" b="0" dirty="0">
                <a:solidFill>
                  <a:srgbClr val="569CD6"/>
                </a:solidFill>
                <a:effectLst/>
                <a:latin typeface="Consolas" panose="020B0609020204030204" pitchFamily="49" charset="0"/>
              </a:rPr>
              <a:t>:</a:t>
            </a:r>
            <a:endParaRPr lang="es-MX" sz="1200" b="0" dirty="0">
              <a:solidFill>
                <a:srgbClr val="D4D4D4"/>
              </a:solidFill>
              <a:effectLst/>
              <a:latin typeface="Consolas" panose="020B0609020204030204" pitchFamily="49" charset="0"/>
            </a:endParaRPr>
          </a:p>
          <a:p>
            <a:r>
              <a:rPr lang="es-MX" sz="1200" b="0" dirty="0">
                <a:solidFill>
                  <a:srgbClr val="D4D4D4"/>
                </a:solidFill>
                <a:effectLst/>
                <a:latin typeface="Consolas" panose="020B0609020204030204" pitchFamily="49" charset="0"/>
              </a:rPr>
              <a:t>            </a:t>
            </a:r>
            <a:r>
              <a:rPr lang="es-MX" sz="1200" b="0" dirty="0" err="1">
                <a:solidFill>
                  <a:srgbClr val="DCDCAA"/>
                </a:solidFill>
                <a:effectLst/>
                <a:latin typeface="Consolas" panose="020B0609020204030204" pitchFamily="49" charset="0"/>
              </a:rPr>
              <a:t>ArbolBinario</a:t>
            </a:r>
            <a:r>
              <a:rPr lang="es-MX" sz="1200" b="0" dirty="0">
                <a:solidFill>
                  <a:srgbClr val="D4D4D4"/>
                </a:solidFill>
                <a:effectLst/>
                <a:latin typeface="Consolas" panose="020B0609020204030204" pitchFamily="49" charset="0"/>
              </a:rPr>
              <a:t>();</a:t>
            </a:r>
          </a:p>
          <a:p>
            <a:r>
              <a:rPr lang="es-MX" sz="1200" b="0" dirty="0">
                <a:solidFill>
                  <a:srgbClr val="6A9955"/>
                </a:solidFill>
                <a:effectLst/>
                <a:latin typeface="Consolas" panose="020B0609020204030204" pitchFamily="49" charset="0"/>
              </a:rPr>
              <a:t>        /*En esta sección se declaran los métodos de acceso y</a:t>
            </a:r>
            <a:endParaRPr lang="es-MX" sz="1200" b="0" dirty="0">
              <a:solidFill>
                <a:srgbClr val="D4D4D4"/>
              </a:solidFill>
              <a:effectLst/>
              <a:latin typeface="Consolas" panose="020B0609020204030204" pitchFamily="49" charset="0"/>
            </a:endParaRPr>
          </a:p>
          <a:p>
            <a:r>
              <a:rPr lang="es-MX" sz="1200" b="0" dirty="0">
                <a:solidFill>
                  <a:srgbClr val="6A9955"/>
                </a:solidFill>
                <a:effectLst/>
                <a:latin typeface="Consolas" panose="020B0609020204030204" pitchFamily="49" charset="0"/>
              </a:rPr>
              <a:t>        ➥modificación a los miembros de la clase. */</a:t>
            </a:r>
            <a:endParaRPr lang="es-MX" sz="1200" b="0" dirty="0">
              <a:solidFill>
                <a:srgbClr val="D4D4D4"/>
              </a:solidFill>
              <a:effectLst/>
              <a:latin typeface="Consolas" panose="020B0609020204030204" pitchFamily="49" charset="0"/>
            </a:endParaRPr>
          </a:p>
          <a:p>
            <a:r>
              <a:rPr lang="es-MX" sz="1200" b="0" dirty="0">
                <a:solidFill>
                  <a:srgbClr val="D4D4D4"/>
                </a:solidFill>
                <a:effectLst/>
                <a:latin typeface="Consolas" panose="020B0609020204030204" pitchFamily="49" charset="0"/>
              </a:rPr>
              <a:t>    };</a:t>
            </a:r>
          </a:p>
          <a:p>
            <a:r>
              <a:rPr lang="es-MX" sz="1200" b="0" dirty="0">
                <a:solidFill>
                  <a:srgbClr val="6A9955"/>
                </a:solidFill>
                <a:effectLst/>
                <a:latin typeface="Consolas" panose="020B0609020204030204" pitchFamily="49" charset="0"/>
              </a:rPr>
              <a:t>/* Declaración del método constructor. Inicializa el puntero a la raíz  con el valor NULL, indicando que el árbol está vacío (no tiene nodos). */</a:t>
            </a:r>
            <a:endParaRPr lang="es-MX" sz="1200" b="0" dirty="0">
              <a:solidFill>
                <a:srgbClr val="D4D4D4"/>
              </a:solidFill>
              <a:effectLst/>
              <a:latin typeface="Consolas" panose="020B0609020204030204" pitchFamily="49" charset="0"/>
            </a:endParaRPr>
          </a:p>
          <a:p>
            <a:r>
              <a:rPr lang="es-MX" sz="1200" b="0" dirty="0" err="1">
                <a:solidFill>
                  <a:srgbClr val="569CD6"/>
                </a:solidFill>
                <a:effectLst/>
                <a:latin typeface="Consolas" panose="020B0609020204030204" pitchFamily="49" charset="0"/>
              </a:rPr>
              <a:t>template</a:t>
            </a:r>
            <a:r>
              <a:rPr lang="es-MX" sz="1200" b="0" dirty="0">
                <a:solidFill>
                  <a:srgbClr val="D4D4D4"/>
                </a:solidFill>
                <a:effectLst/>
                <a:latin typeface="Consolas" panose="020B0609020204030204" pitchFamily="49" charset="0"/>
              </a:rPr>
              <a:t> &lt; </a:t>
            </a:r>
            <a:r>
              <a:rPr lang="es-MX" sz="1200" b="0" dirty="0" err="1">
                <a:solidFill>
                  <a:srgbClr val="569CD6"/>
                </a:solidFill>
                <a:effectLst/>
                <a:latin typeface="Consolas" panose="020B0609020204030204" pitchFamily="49" charset="0"/>
              </a:rPr>
              <a:t>class</a:t>
            </a:r>
            <a:r>
              <a:rPr lang="es-MX" sz="1200" b="0" dirty="0">
                <a:solidFill>
                  <a:srgbClr val="D4D4D4"/>
                </a:solidFill>
                <a:effectLst/>
                <a:latin typeface="Consolas" panose="020B0609020204030204" pitchFamily="49" charset="0"/>
              </a:rPr>
              <a:t> </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&gt;</a:t>
            </a:r>
          </a:p>
          <a:p>
            <a:r>
              <a:rPr lang="es-MX" sz="1200" b="0" dirty="0">
                <a:solidFill>
                  <a:srgbClr val="D4D4D4"/>
                </a:solidFill>
                <a:effectLst/>
                <a:latin typeface="Consolas" panose="020B0609020204030204" pitchFamily="49" charset="0"/>
              </a:rPr>
              <a:t>    </a:t>
            </a:r>
            <a:r>
              <a:rPr lang="es-MX" sz="1200" b="0" dirty="0" err="1">
                <a:solidFill>
                  <a:srgbClr val="4EC9B0"/>
                </a:solidFill>
                <a:effectLst/>
                <a:latin typeface="Consolas" panose="020B0609020204030204" pitchFamily="49" charset="0"/>
              </a:rPr>
              <a:t>ArbolBinario</a:t>
            </a:r>
            <a:r>
              <a:rPr lang="es-MX" sz="1200" b="0" dirty="0">
                <a:solidFill>
                  <a:srgbClr val="D4D4D4"/>
                </a:solidFill>
                <a:effectLst/>
                <a:latin typeface="Consolas" panose="020B0609020204030204" pitchFamily="49" charset="0"/>
              </a:rPr>
              <a:t>&lt;</a:t>
            </a:r>
            <a:r>
              <a:rPr lang="es-MX" sz="1200" b="0" dirty="0">
                <a:solidFill>
                  <a:srgbClr val="4EC9B0"/>
                </a:solidFill>
                <a:effectLst/>
                <a:latin typeface="Consolas" panose="020B0609020204030204" pitchFamily="49" charset="0"/>
              </a:rPr>
              <a:t>T</a:t>
            </a:r>
            <a:r>
              <a:rPr lang="es-MX" sz="1200" b="0" dirty="0">
                <a:solidFill>
                  <a:srgbClr val="D4D4D4"/>
                </a:solidFill>
                <a:effectLst/>
                <a:latin typeface="Consolas" panose="020B0609020204030204" pitchFamily="49" charset="0"/>
              </a:rPr>
              <a:t>&gt;::</a:t>
            </a:r>
            <a:r>
              <a:rPr lang="es-MX" sz="1200" b="0" dirty="0" err="1">
                <a:solidFill>
                  <a:srgbClr val="DCDCAA"/>
                </a:solidFill>
                <a:effectLst/>
                <a:latin typeface="Consolas" panose="020B0609020204030204" pitchFamily="49" charset="0"/>
              </a:rPr>
              <a:t>ArbolBinario</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p>
          <a:p>
            <a:r>
              <a:rPr lang="es-MX" sz="1200" b="0" dirty="0">
                <a:solidFill>
                  <a:srgbClr val="D4D4D4"/>
                </a:solidFill>
                <a:effectLst/>
                <a:latin typeface="Consolas" panose="020B0609020204030204" pitchFamily="49" charset="0"/>
              </a:rPr>
              <a:t>        </a:t>
            </a:r>
            <a:r>
              <a:rPr lang="es-MX" sz="1200" b="0" dirty="0" err="1">
                <a:solidFill>
                  <a:srgbClr val="D4D4D4"/>
                </a:solidFill>
                <a:effectLst/>
                <a:latin typeface="Consolas" panose="020B0609020204030204" pitchFamily="49" charset="0"/>
              </a:rPr>
              <a:t>Raiz</a:t>
            </a:r>
            <a:r>
              <a:rPr lang="es-MX" sz="1200" b="0" dirty="0">
                <a:solidFill>
                  <a:srgbClr val="D4D4D4"/>
                </a:solidFill>
                <a:effectLst/>
                <a:latin typeface="Consolas" panose="020B0609020204030204" pitchFamily="49" charset="0"/>
              </a:rPr>
              <a:t> = </a:t>
            </a:r>
            <a:r>
              <a:rPr lang="es-MX" sz="1200" b="0" dirty="0">
                <a:solidFill>
                  <a:srgbClr val="569CD6"/>
                </a:solidFill>
                <a:effectLst/>
                <a:latin typeface="Consolas" panose="020B0609020204030204" pitchFamily="49" charset="0"/>
              </a:rPr>
              <a:t>NULL</a:t>
            </a:r>
            <a:r>
              <a:rPr lang="es-MX" sz="1200" b="0" dirty="0">
                <a:solidFill>
                  <a:srgbClr val="D4D4D4"/>
                </a:solidFill>
                <a:effectLst/>
                <a:latin typeface="Consolas" panose="020B0609020204030204" pitchFamily="49" charset="0"/>
              </a:rPr>
              <a:t>;</a:t>
            </a:r>
          </a:p>
          <a:p>
            <a:r>
              <a:rPr lang="es-MX" sz="1200" b="0" dirty="0">
                <a:solidFill>
                  <a:srgbClr val="D4D4D4"/>
                </a:solidFill>
                <a:effectLst/>
                <a:latin typeface="Consolas" panose="020B0609020204030204" pitchFamily="49" charset="0"/>
              </a:rPr>
              <a:t>    }</a:t>
            </a:r>
          </a:p>
          <a:p>
            <a:br>
              <a:rPr lang="es-MX" sz="1200" b="0" dirty="0">
                <a:solidFill>
                  <a:srgbClr val="D4D4D4"/>
                </a:solidFill>
                <a:effectLst/>
                <a:latin typeface="Consolas" panose="020B0609020204030204" pitchFamily="49" charset="0"/>
              </a:rPr>
            </a:br>
            <a:endParaRPr lang="es-MX"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2316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p>
        </p:txBody>
      </p:sp>
      <p:sp>
        <p:nvSpPr>
          <p:cNvPr id="5" name="CuadroTexto 4">
            <a:extLst>
              <a:ext uri="{FF2B5EF4-FFF2-40B4-BE49-F238E27FC236}">
                <a16:creationId xmlns:a16="http://schemas.microsoft.com/office/drawing/2014/main" id="{C1274328-45EA-46F0-AEE8-4AA597993AD6}"/>
              </a:ext>
            </a:extLst>
          </p:cNvPr>
          <p:cNvSpPr txBox="1"/>
          <p:nvPr/>
        </p:nvSpPr>
        <p:spPr>
          <a:xfrm>
            <a:off x="441212" y="983227"/>
            <a:ext cx="4400267" cy="5478423"/>
          </a:xfrm>
          <a:prstGeom prst="rect">
            <a:avLst/>
          </a:prstGeom>
          <a:noFill/>
        </p:spPr>
        <p:txBody>
          <a:bodyPr wrap="square">
            <a:spAutoFit/>
          </a:bodyPr>
          <a:lstStyle/>
          <a:p>
            <a:r>
              <a:rPr lang="es-MX" sz="1400" dirty="0">
                <a:solidFill>
                  <a:schemeClr val="bg1"/>
                </a:solidFill>
              </a:rPr>
              <a:t>La clase </a:t>
            </a:r>
            <a:r>
              <a:rPr lang="es-MX" sz="1400" dirty="0" err="1">
                <a:solidFill>
                  <a:schemeClr val="accent1">
                    <a:lumMod val="60000"/>
                    <a:lumOff val="40000"/>
                  </a:schemeClr>
                </a:solidFill>
              </a:rPr>
              <a:t>NodoArbol</a:t>
            </a:r>
            <a:r>
              <a:rPr lang="es-MX" sz="1400" dirty="0">
                <a:solidFill>
                  <a:schemeClr val="accent1">
                    <a:lumMod val="60000"/>
                    <a:lumOff val="40000"/>
                  </a:schemeClr>
                </a:solidFill>
              </a:rPr>
              <a:t> </a:t>
            </a:r>
            <a:r>
              <a:rPr lang="es-MX" sz="1400" dirty="0">
                <a:solidFill>
                  <a:schemeClr val="bg1"/>
                </a:solidFill>
              </a:rPr>
              <a:t>se utiliza para representar un nodo de un árbol binario, por lo tanto se incluyen tres atributos: uno para almacenar información de cualquier tipo (tipo T) y los otros dos para almacenar la dirección de los subárboles izquierdo y derecho respectivamente, los cuales son punteros a objetos de la misma clase. </a:t>
            </a:r>
            <a:br>
              <a:rPr lang="es-MX" sz="1400" dirty="0">
                <a:solidFill>
                  <a:schemeClr val="bg1"/>
                </a:solidFill>
              </a:rPr>
            </a:br>
            <a:br>
              <a:rPr lang="es-MX" sz="1400" dirty="0">
                <a:solidFill>
                  <a:schemeClr val="bg1"/>
                </a:solidFill>
              </a:rPr>
            </a:br>
            <a:r>
              <a:rPr lang="es-MX" sz="1400" dirty="0">
                <a:solidFill>
                  <a:schemeClr val="bg1"/>
                </a:solidFill>
              </a:rPr>
              <a:t>La sección pública contiene tres miembros (podría tener más o menos), dependiendo de la definición de la clase que se haga. Estos elementos son: el método constructor, un método que facilita (a usuarios externos a la clase) conocer la información guardada, y la declaración de amistad con la clase </a:t>
            </a:r>
            <a:r>
              <a:rPr lang="es-MX" sz="1400" dirty="0" err="1">
                <a:solidFill>
                  <a:schemeClr val="accent1">
                    <a:lumMod val="60000"/>
                    <a:lumOff val="40000"/>
                  </a:schemeClr>
                </a:solidFill>
              </a:rPr>
              <a:t>ArbolBinario</a:t>
            </a:r>
            <a:r>
              <a:rPr lang="es-MX" sz="1400" dirty="0">
                <a:solidFill>
                  <a:schemeClr val="bg1"/>
                </a:solidFill>
              </a:rPr>
              <a:t>. Esta última declaración permite que los métodos de la clase amiga tengan acceso a sus miembros privados y protegidos. A partir de la clase </a:t>
            </a:r>
            <a:r>
              <a:rPr lang="es-MX" sz="1400" dirty="0" err="1">
                <a:solidFill>
                  <a:schemeClr val="bg1"/>
                </a:solidFill>
              </a:rPr>
              <a:t>NodoArbol</a:t>
            </a:r>
            <a:r>
              <a:rPr lang="es-MX" sz="1400" dirty="0">
                <a:solidFill>
                  <a:schemeClr val="bg1"/>
                </a:solidFill>
              </a:rPr>
              <a:t> se define la clase </a:t>
            </a:r>
            <a:r>
              <a:rPr lang="es-MX" sz="1400" dirty="0" err="1">
                <a:solidFill>
                  <a:schemeClr val="bg1"/>
                </a:solidFill>
              </a:rPr>
              <a:t>ArbolBinario</a:t>
            </a:r>
            <a:r>
              <a:rPr lang="es-MX" sz="1400" dirty="0">
                <a:solidFill>
                  <a:schemeClr val="bg1"/>
                </a:solidFill>
              </a:rPr>
              <a:t>, la cual está formada por un atributo único (tipo puntero a un objeto </a:t>
            </a:r>
            <a:r>
              <a:rPr lang="es-MX" sz="1400" dirty="0" err="1">
                <a:solidFill>
                  <a:schemeClr val="bg1"/>
                </a:solidFill>
              </a:rPr>
              <a:t>NodoArbol</a:t>
            </a:r>
            <a:r>
              <a:rPr lang="es-MX" sz="1400" dirty="0">
                <a:solidFill>
                  <a:schemeClr val="bg1"/>
                </a:solidFill>
              </a:rPr>
              <a:t>) que representa el puntero al nodo raíz del árbol binario. Este puntero permite el acceso a todos los elementos del árbol ya que la raíz tiene la dirección de sus dos hijos, éstos, la dirección de sus respectivos hijos y así hasta llegar a nodos terminales. En la sección pública se declaran los métodos necesarios para tener acceso a los atributos, y de esta manera manipular la información almacenada.</a:t>
            </a:r>
            <a:endParaRPr lang="es-AR" sz="1400" dirty="0">
              <a:solidFill>
                <a:schemeClr val="bg1"/>
              </a:solidFill>
            </a:endParaRPr>
          </a:p>
        </p:txBody>
      </p:sp>
      <p:pic>
        <p:nvPicPr>
          <p:cNvPr id="3" name="Imagen 2">
            <a:extLst>
              <a:ext uri="{FF2B5EF4-FFF2-40B4-BE49-F238E27FC236}">
                <a16:creationId xmlns:a16="http://schemas.microsoft.com/office/drawing/2014/main" id="{74F69CB0-035B-EE68-F4C2-7FD46E09248A}"/>
              </a:ext>
            </a:extLst>
          </p:cNvPr>
          <p:cNvPicPr>
            <a:picLocks noChangeAspect="1"/>
          </p:cNvPicPr>
          <p:nvPr/>
        </p:nvPicPr>
        <p:blipFill>
          <a:blip r:embed="rId2"/>
          <a:stretch>
            <a:fillRect/>
          </a:stretch>
        </p:blipFill>
        <p:spPr>
          <a:xfrm>
            <a:off x="6787814" y="460393"/>
            <a:ext cx="4400267" cy="2408656"/>
          </a:xfrm>
          <a:prstGeom prst="rect">
            <a:avLst/>
          </a:prstGeom>
        </p:spPr>
      </p:pic>
      <p:pic>
        <p:nvPicPr>
          <p:cNvPr id="7" name="Imagen 6">
            <a:extLst>
              <a:ext uri="{FF2B5EF4-FFF2-40B4-BE49-F238E27FC236}">
                <a16:creationId xmlns:a16="http://schemas.microsoft.com/office/drawing/2014/main" id="{4AE4A302-31BF-DEBD-BB33-493AF9CAD2D7}"/>
              </a:ext>
            </a:extLst>
          </p:cNvPr>
          <p:cNvPicPr>
            <a:picLocks noChangeAspect="1"/>
          </p:cNvPicPr>
          <p:nvPr/>
        </p:nvPicPr>
        <p:blipFill>
          <a:blip r:embed="rId3"/>
          <a:stretch>
            <a:fillRect/>
          </a:stretch>
        </p:blipFill>
        <p:spPr>
          <a:xfrm>
            <a:off x="5237599" y="2901107"/>
            <a:ext cx="6513189" cy="3560543"/>
          </a:xfrm>
          <a:prstGeom prst="rect">
            <a:avLst/>
          </a:prstGeom>
        </p:spPr>
      </p:pic>
    </p:spTree>
    <p:extLst>
      <p:ext uri="{BB962C8B-B14F-4D97-AF65-F5344CB8AC3E}">
        <p14:creationId xmlns:p14="http://schemas.microsoft.com/office/powerpoint/2010/main" val="1797111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301363" y="98174"/>
            <a:ext cx="4660956"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Operaciones </a:t>
            </a:r>
            <a:r>
              <a:rPr lang="es-MX" sz="2800" b="1" dirty="0">
                <a:solidFill>
                  <a:schemeClr val="bg1"/>
                </a:solidFill>
                <a:latin typeface="+mj-lt"/>
              </a:rPr>
              <a:t>|</a:t>
            </a:r>
            <a:r>
              <a:rPr lang="es-AR" sz="2800" dirty="0">
                <a:solidFill>
                  <a:schemeClr val="bg1"/>
                </a:solidFill>
              </a:rPr>
              <a:t> Crear</a:t>
            </a:r>
          </a:p>
        </p:txBody>
      </p:sp>
      <p:sp>
        <p:nvSpPr>
          <p:cNvPr id="5" name="CuadroTexto 4">
            <a:extLst>
              <a:ext uri="{FF2B5EF4-FFF2-40B4-BE49-F238E27FC236}">
                <a16:creationId xmlns:a16="http://schemas.microsoft.com/office/drawing/2014/main" id="{17C02B52-6CB8-4F9A-92AF-3DC85D6D3AE7}"/>
              </a:ext>
            </a:extLst>
          </p:cNvPr>
          <p:cNvSpPr txBox="1"/>
          <p:nvPr/>
        </p:nvSpPr>
        <p:spPr>
          <a:xfrm>
            <a:off x="301363" y="932453"/>
            <a:ext cx="4775410" cy="2062103"/>
          </a:xfrm>
          <a:prstGeom prst="rect">
            <a:avLst/>
          </a:prstGeom>
          <a:noFill/>
        </p:spPr>
        <p:txBody>
          <a:bodyPr wrap="square">
            <a:spAutoFit/>
          </a:bodyPr>
          <a:lstStyle/>
          <a:p>
            <a:r>
              <a:rPr lang="es-MX" sz="1600" dirty="0">
                <a:solidFill>
                  <a:schemeClr val="bg1"/>
                </a:solidFill>
              </a:rPr>
              <a:t>En esta sección se estudian las operaciones </a:t>
            </a:r>
            <a:r>
              <a:rPr lang="es-MX" sz="1600" dirty="0">
                <a:solidFill>
                  <a:schemeClr val="accent1">
                    <a:lumMod val="60000"/>
                    <a:lumOff val="40000"/>
                  </a:schemeClr>
                </a:solidFill>
              </a:rPr>
              <a:t>de creación y recorrido de un árbol binario. </a:t>
            </a:r>
          </a:p>
          <a:p>
            <a:r>
              <a:rPr lang="es-MX" sz="1600" dirty="0">
                <a:solidFill>
                  <a:schemeClr val="bg1"/>
                </a:solidFill>
              </a:rPr>
              <a:t>La primera hace referencia a crear una estructura que responda a las características analizadas e ir almacenando información en cada uno de los nodos </a:t>
            </a:r>
          </a:p>
          <a:p>
            <a:r>
              <a:rPr lang="es-MX" sz="1600" dirty="0">
                <a:solidFill>
                  <a:schemeClr val="bg1"/>
                </a:solidFill>
              </a:rPr>
              <a:t>La segunda permite visitar todos los nodos de un árbol sin repetir ninguno, aprovechando el conocimiento que se tiene acerca de la estructura. </a:t>
            </a:r>
            <a:endParaRPr lang="es-AR" sz="1600" dirty="0">
              <a:solidFill>
                <a:schemeClr val="bg1"/>
              </a:solidFill>
            </a:endParaRPr>
          </a:p>
        </p:txBody>
      </p:sp>
      <p:sp>
        <p:nvSpPr>
          <p:cNvPr id="6" name="CuadroTexto 5">
            <a:extLst>
              <a:ext uri="{FF2B5EF4-FFF2-40B4-BE49-F238E27FC236}">
                <a16:creationId xmlns:a16="http://schemas.microsoft.com/office/drawing/2014/main" id="{F7AF3243-A830-462A-80C7-2EF31F01920C}"/>
              </a:ext>
            </a:extLst>
          </p:cNvPr>
          <p:cNvSpPr txBox="1"/>
          <p:nvPr/>
        </p:nvSpPr>
        <p:spPr>
          <a:xfrm>
            <a:off x="421126" y="3205007"/>
            <a:ext cx="4535885" cy="3293209"/>
          </a:xfrm>
          <a:prstGeom prst="rect">
            <a:avLst/>
          </a:prstGeom>
          <a:noFill/>
        </p:spPr>
        <p:txBody>
          <a:bodyPr wrap="square">
            <a:spAutoFit/>
          </a:bodyPr>
          <a:lstStyle/>
          <a:p>
            <a:r>
              <a:rPr lang="es-MX" sz="1600" dirty="0">
                <a:solidFill>
                  <a:schemeClr val="accent1">
                    <a:lumMod val="60000"/>
                    <a:lumOff val="40000"/>
                  </a:schemeClr>
                </a:solidFill>
              </a:rPr>
              <a:t>La </a:t>
            </a:r>
            <a:r>
              <a:rPr lang="es-MX" sz="1600" b="1" dirty="0">
                <a:solidFill>
                  <a:schemeClr val="accent1">
                    <a:lumMod val="60000"/>
                    <a:lumOff val="40000"/>
                  </a:schemeClr>
                </a:solidFill>
              </a:rPr>
              <a:t>creación</a:t>
            </a:r>
            <a:r>
              <a:rPr lang="es-MX" sz="1600" dirty="0">
                <a:solidFill>
                  <a:schemeClr val="accent1">
                    <a:lumMod val="60000"/>
                    <a:lumOff val="40000"/>
                  </a:schemeClr>
                </a:solidFill>
              </a:rPr>
              <a:t> de un árbol binario se lleva a cabo a partir de la raíz</a:t>
            </a:r>
            <a:r>
              <a:rPr lang="es-MX" sz="1600" dirty="0">
                <a:solidFill>
                  <a:schemeClr val="bg1"/>
                </a:solidFill>
              </a:rPr>
              <a:t>. Se crea un nodo y se almacena su información. Posteriormente se pregunta si dicho nodo tiene hijo izquierdo, si la respuesta es afirmativa, entonces se invoca nuevamente el método pero ahora con el subárbol izquierdo. El proceso se repite con cada nodo hasta llegar a las hojas. Luego, se hace lo mismo para crear cada uno de los subárboles derechos. Se utiliza la instrucción new() para asignar un espacio de memoria de manera dinámica. A continuación se presenta el método para llevar a cabo la secuencia de pasos descrita</a:t>
            </a:r>
            <a:endParaRPr lang="es-AR" sz="1600" dirty="0">
              <a:solidFill>
                <a:schemeClr val="bg1"/>
              </a:solidFill>
            </a:endParaRPr>
          </a:p>
        </p:txBody>
      </p:sp>
      <p:sp>
        <p:nvSpPr>
          <p:cNvPr id="8" name="CuadroTexto 7">
            <a:extLst>
              <a:ext uri="{FF2B5EF4-FFF2-40B4-BE49-F238E27FC236}">
                <a16:creationId xmlns:a16="http://schemas.microsoft.com/office/drawing/2014/main" id="{228412EF-19BC-4A43-A776-E3827F083AF2}"/>
              </a:ext>
            </a:extLst>
          </p:cNvPr>
          <p:cNvSpPr txBox="1"/>
          <p:nvPr/>
        </p:nvSpPr>
        <p:spPr>
          <a:xfrm>
            <a:off x="5317958" y="198783"/>
            <a:ext cx="6689515" cy="6555641"/>
          </a:xfrm>
          <a:prstGeom prst="rect">
            <a:avLst/>
          </a:prstGeom>
          <a:noFill/>
        </p:spPr>
        <p:txBody>
          <a:bodyPr wrap="square">
            <a:spAutoFit/>
          </a:bodyPr>
          <a:lstStyle/>
          <a:p>
            <a:r>
              <a:rPr lang="es-AR" sz="1200" b="0" dirty="0">
                <a:solidFill>
                  <a:srgbClr val="6A9955"/>
                </a:solidFill>
                <a:effectLst/>
                <a:latin typeface="Consolas" panose="020B0609020204030204" pitchFamily="49" charset="0"/>
              </a:rPr>
              <a:t>/*Plantilla del método que crea un árbol binario. Recibe como parámetro un apuntador a un subárbol. La primera vez es la raíz del árbol la cual se inicializó con el valor NULL, indicando que el árbol está vacío. */</a:t>
            </a: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template</a:t>
            </a:r>
            <a:r>
              <a:rPr lang="es-AR" sz="1200" b="0" dirty="0">
                <a:solidFill>
                  <a:srgbClr val="D4D4D4"/>
                </a:solidFill>
                <a:effectLst/>
                <a:latin typeface="Consolas" panose="020B0609020204030204" pitchFamily="49" charset="0"/>
              </a:rPr>
              <a:t> &lt; </a:t>
            </a:r>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&gt;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void</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ArbolBinario</a:t>
            </a:r>
            <a:r>
              <a:rPr lang="es-AR" sz="1200" b="0" dirty="0">
                <a:solidFill>
                  <a:srgbClr val="D4D4D4"/>
                </a:solidFill>
                <a:effectLst/>
                <a:latin typeface="Consolas" panose="020B0609020204030204" pitchFamily="49" charset="0"/>
              </a:rPr>
              <a:t>&lt;</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&gt;::</a:t>
            </a:r>
            <a:r>
              <a:rPr lang="es-AR" sz="1200" b="0" dirty="0" err="1">
                <a:solidFill>
                  <a:srgbClr val="DCDCAA"/>
                </a:solidFill>
                <a:effectLst/>
                <a:latin typeface="Consolas" panose="020B0609020204030204" pitchFamily="49" charset="0"/>
              </a:rPr>
              <a:t>CreaArbol</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&lt;</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&gt; </a:t>
            </a:r>
            <a:r>
              <a:rPr lang="es-AR" sz="1200" b="0" dirty="0">
                <a:solidFill>
                  <a:srgbClr val="569CD6"/>
                </a:solidFill>
                <a:effectLst/>
                <a:latin typeface="Consolas" panose="020B0609020204030204" pitchFamily="49" charset="0"/>
              </a:rPr>
              <a:t>*</a:t>
            </a:r>
            <a:r>
              <a:rPr lang="es-AR" sz="1200" b="0" dirty="0" err="1">
                <a:solidFill>
                  <a:srgbClr val="9CDCFE"/>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char</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Resp</a:t>
            </a:r>
            <a:r>
              <a:rPr lang="es-AR" sz="1200" b="0" dirty="0">
                <a:solidFill>
                  <a:srgbClr val="D4D4D4"/>
                </a:solidFill>
                <a:effectLst/>
                <a:latin typeface="Consolas" panose="020B0609020204030204" pitchFamily="49" charset="0"/>
              </a:rPr>
              <a:t>;</a:t>
            </a:r>
          </a:p>
          <a:p>
            <a:r>
              <a:rPr lang="es-AR" sz="1200" b="0" dirty="0">
                <a:solidFill>
                  <a:srgbClr val="6A9955"/>
                </a:solidFill>
                <a:effectLst/>
                <a:latin typeface="Consolas" panose="020B0609020204030204" pitchFamily="49" charset="0"/>
              </a:rPr>
              <a:t>        /*Se crea un nodo. */</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 </a:t>
            </a:r>
            <a:r>
              <a:rPr lang="es-AR" sz="1200" b="0" dirty="0">
                <a:solidFill>
                  <a:srgbClr val="C586C0"/>
                </a:solidFill>
                <a:effectLst/>
                <a:latin typeface="Consolas" panose="020B0609020204030204" pitchFamily="49" charset="0"/>
              </a:rPr>
              <a:t>new</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&lt;T&gt;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cout</a:t>
            </a:r>
            <a:r>
              <a:rPr lang="es-AR" sz="1200" b="0" dirty="0">
                <a:solidFill>
                  <a:srgbClr val="D4D4D4"/>
                </a:solidFill>
                <a:effectLst/>
                <a:latin typeface="Consolas" panose="020B0609020204030204" pitchFamily="49" charset="0"/>
              </a:rPr>
              <a:t> &lt;&lt; ”\n\n Ingrese la información a </a:t>
            </a:r>
            <a:r>
              <a:rPr lang="es-AR" sz="1200" b="0" dirty="0">
                <a:solidFill>
                  <a:srgbClr val="C8C8C8"/>
                </a:solidFill>
                <a:effectLst/>
                <a:latin typeface="Consolas" panose="020B0609020204030204" pitchFamily="49" charset="0"/>
              </a:rPr>
              <a:t>almacenar</a:t>
            </a:r>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cin</a:t>
            </a:r>
            <a:r>
              <a:rPr lang="es-AR" sz="1200" b="0" dirty="0">
                <a:solidFill>
                  <a:srgbClr val="D4D4D4"/>
                </a:solidFill>
                <a:effectLst/>
                <a:latin typeface="Consolas" panose="020B0609020204030204" pitchFamily="49" charset="0"/>
              </a:rPr>
              <a:t> &gt;&gt;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cout</a:t>
            </a:r>
            <a:r>
              <a:rPr lang="es-AR" sz="1200" b="0" dirty="0">
                <a:solidFill>
                  <a:srgbClr val="D4D4D4"/>
                </a:solidFill>
                <a:effectLst/>
                <a:latin typeface="Consolas" panose="020B0609020204030204" pitchFamily="49" charset="0"/>
              </a:rPr>
              <a:t> &lt;&lt; ”\n \n” &lt;&lt;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 &lt;&lt; ”¿Tiene hijo </a:t>
            </a:r>
            <a:r>
              <a:rPr lang="es-AR" sz="1200" b="0" dirty="0">
                <a:solidFill>
                  <a:srgbClr val="DCDCAA"/>
                </a:solidFill>
                <a:effectLst/>
                <a:latin typeface="Consolas" panose="020B0609020204030204" pitchFamily="49" charset="0"/>
              </a:rPr>
              <a:t>izquierdo</a:t>
            </a:r>
            <a:r>
              <a:rPr lang="es-AR" sz="1200" b="0" dirty="0">
                <a:solidFill>
                  <a:srgbClr val="D4D4D4"/>
                </a:solidFill>
                <a:effectLst/>
                <a:latin typeface="Consolas" panose="020B0609020204030204" pitchFamily="49" charset="0"/>
              </a:rPr>
              <a:t>(S / N) ?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cin</a:t>
            </a:r>
            <a:r>
              <a:rPr lang="es-AR" sz="1200" b="0" dirty="0">
                <a:solidFill>
                  <a:srgbClr val="D4D4D4"/>
                </a:solidFill>
                <a:effectLst/>
                <a:latin typeface="Consolas" panose="020B0609020204030204" pitchFamily="49" charset="0"/>
              </a:rPr>
              <a:t> &gt;&gt; </a:t>
            </a:r>
            <a:r>
              <a:rPr lang="es-AR" sz="1200" b="0" dirty="0" err="1">
                <a:solidFill>
                  <a:srgbClr val="D4D4D4"/>
                </a:solidFill>
                <a:effectLst/>
                <a:latin typeface="Consolas" panose="020B0609020204030204" pitchFamily="49" charset="0"/>
              </a:rPr>
              <a:t>Resp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Resp</a:t>
            </a:r>
            <a:r>
              <a:rPr lang="es-AR" sz="1200" b="0" dirty="0">
                <a:solidFill>
                  <a:srgbClr val="D4D4D4"/>
                </a:solidFill>
                <a:effectLst/>
                <a:latin typeface="Consolas" panose="020B0609020204030204" pitchFamily="49" charset="0"/>
              </a:rPr>
              <a:t> == ‘s’)</a:t>
            </a:r>
          </a:p>
          <a:p>
            <a:r>
              <a:rPr lang="es-AR" sz="1200" b="0" dirty="0">
                <a:solidFill>
                  <a:srgbClr val="D4D4D4"/>
                </a:solidFill>
                <a:effectLst/>
                <a:latin typeface="Consolas" panose="020B0609020204030204" pitchFamily="49" charset="0"/>
              </a:rPr>
              <a:t>        {</a:t>
            </a:r>
          </a:p>
          <a:p>
            <a:r>
              <a:rPr lang="es-AR" sz="1200" b="0" dirty="0">
                <a:solidFill>
                  <a:srgbClr val="6A9955"/>
                </a:solidFill>
                <a:effectLst/>
                <a:latin typeface="Consolas" panose="020B0609020204030204" pitchFamily="49" charset="0"/>
              </a:rPr>
              <a:t>            /*Se invoca al método con el subárbol izquierdo. </a:t>
            </a:r>
            <a:br>
              <a:rPr lang="es-AR" sz="1200" b="0" dirty="0">
                <a:solidFill>
                  <a:srgbClr val="6A9955"/>
                </a:solidFill>
                <a:effectLst/>
                <a:latin typeface="Consolas" panose="020B0609020204030204" pitchFamily="49" charset="0"/>
              </a:rPr>
            </a:br>
            <a:r>
              <a:rPr lang="es-AR" sz="1200" b="0" dirty="0">
                <a:solidFill>
                  <a:srgbClr val="6A9955"/>
                </a:solidFill>
                <a:effectLst/>
                <a:latin typeface="Consolas" panose="020B0609020204030204" pitchFamily="49" charset="0"/>
              </a:rPr>
              <a:t>              Se usa la definición recursiva de un árbol. */</a:t>
            </a:r>
            <a:br>
              <a:rPr lang="es-AR" sz="1200" b="0" dirty="0">
                <a:solidFill>
                  <a:srgbClr val="6A9955"/>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CreaArbol</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HijoIzq</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HijoIzq</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br>
              <a:rPr lang="es-AR" sz="1200" b="0" dirty="0">
                <a:solidFill>
                  <a:srgbClr val="D4D4D4"/>
                </a:solidFill>
                <a:effectLst/>
                <a:latin typeface="Consolas" panose="020B0609020204030204" pitchFamily="49" charset="0"/>
              </a:rPr>
            </a:b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cout</a:t>
            </a:r>
            <a:r>
              <a:rPr lang="es-AR" sz="1200" b="0" dirty="0">
                <a:solidFill>
                  <a:srgbClr val="D4D4D4"/>
                </a:solidFill>
                <a:effectLst/>
                <a:latin typeface="Consolas" panose="020B0609020204030204" pitchFamily="49" charset="0"/>
              </a:rPr>
              <a:t> &lt;&lt; ”\n \n” &lt;&lt;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  &lt;&lt; ”¿Tiene hijo </a:t>
            </a:r>
            <a:r>
              <a:rPr lang="es-AR" sz="1200" b="0" dirty="0">
                <a:solidFill>
                  <a:srgbClr val="DCDCAA"/>
                </a:solidFill>
                <a:effectLst/>
                <a:latin typeface="Consolas" panose="020B0609020204030204" pitchFamily="49" charset="0"/>
              </a:rPr>
              <a:t>derecho</a:t>
            </a:r>
            <a:r>
              <a:rPr lang="es-AR" sz="1200" b="0" dirty="0">
                <a:solidFill>
                  <a:srgbClr val="D4D4D4"/>
                </a:solidFill>
                <a:effectLst/>
                <a:latin typeface="Consolas" panose="020B0609020204030204" pitchFamily="49" charset="0"/>
              </a:rPr>
              <a:t>(S / N) ?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cin</a:t>
            </a:r>
            <a:r>
              <a:rPr lang="es-AR" sz="1200" b="0" dirty="0">
                <a:solidFill>
                  <a:srgbClr val="D4D4D4"/>
                </a:solidFill>
                <a:effectLst/>
                <a:latin typeface="Consolas" panose="020B0609020204030204" pitchFamily="49" charset="0"/>
              </a:rPr>
              <a:t> &gt;&gt; </a:t>
            </a:r>
            <a:r>
              <a:rPr lang="es-AR" sz="1200" b="0" dirty="0" err="1">
                <a:solidFill>
                  <a:srgbClr val="D4D4D4"/>
                </a:solidFill>
                <a:effectLst/>
                <a:latin typeface="Consolas" panose="020B0609020204030204" pitchFamily="49" charset="0"/>
              </a:rPr>
              <a:t>Resp</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Resp</a:t>
            </a:r>
            <a:r>
              <a:rPr lang="es-AR" sz="1200" b="0" dirty="0">
                <a:solidFill>
                  <a:srgbClr val="D4D4D4"/>
                </a:solidFill>
                <a:effectLst/>
                <a:latin typeface="Consolas" panose="020B0609020204030204" pitchFamily="49" charset="0"/>
              </a:rPr>
              <a:t> == ‘s’)</a:t>
            </a:r>
          </a:p>
          <a:p>
            <a:r>
              <a:rPr lang="es-AR" sz="1200" b="0" dirty="0">
                <a:solidFill>
                  <a:srgbClr val="D4D4D4"/>
                </a:solidFill>
                <a:effectLst/>
                <a:latin typeface="Consolas" panose="020B0609020204030204" pitchFamily="49" charset="0"/>
              </a:rPr>
              <a:t>        {</a:t>
            </a:r>
          </a:p>
          <a:p>
            <a:r>
              <a:rPr lang="es-AR" sz="1200" b="0" dirty="0">
                <a:solidFill>
                  <a:srgbClr val="6A9955"/>
                </a:solidFill>
                <a:effectLst/>
                <a:latin typeface="Consolas" panose="020B0609020204030204" pitchFamily="49" charset="0"/>
              </a:rPr>
              <a:t>            /*Se invoca al método con el subárbol derecho. </a:t>
            </a:r>
            <a:br>
              <a:rPr lang="es-AR" sz="1200" b="0" dirty="0">
                <a:solidFill>
                  <a:srgbClr val="6A9955"/>
                </a:solidFill>
                <a:effectLst/>
                <a:latin typeface="Consolas" panose="020B0609020204030204" pitchFamily="49" charset="0"/>
              </a:rPr>
            </a:br>
            <a:r>
              <a:rPr lang="es-AR" sz="1200" b="0" dirty="0">
                <a:solidFill>
                  <a:srgbClr val="6A9955"/>
                </a:solidFill>
                <a:effectLst/>
                <a:latin typeface="Consolas" panose="020B0609020204030204" pitchFamily="49" charset="0"/>
              </a:rPr>
              <a:t>              Se usa la definición recursiva de un árbol. */</a:t>
            </a:r>
            <a:br>
              <a:rPr lang="es-AR" sz="1200" b="0" dirty="0">
                <a:solidFill>
                  <a:srgbClr val="6A9955"/>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CreaArbol</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HijoDer</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HijoDer</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br>
              <a:rPr lang="es-AR" sz="1200" b="0" dirty="0">
                <a:solidFill>
                  <a:srgbClr val="D4D4D4"/>
                </a:solidFill>
                <a:effectLst/>
                <a:latin typeface="Consolas" panose="020B0609020204030204" pitchFamily="49" charset="0"/>
              </a:rPr>
            </a:b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160163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391648" y="238538"/>
            <a:ext cx="5375574"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Árbol Binario </a:t>
            </a:r>
            <a:r>
              <a:rPr lang="es-MX" sz="2800" b="1" dirty="0">
                <a:solidFill>
                  <a:schemeClr val="bg1"/>
                </a:solidFill>
                <a:latin typeface="+mj-lt"/>
              </a:rPr>
              <a:t>|</a:t>
            </a:r>
            <a:r>
              <a:rPr lang="es-AR" sz="2800" dirty="0">
                <a:solidFill>
                  <a:schemeClr val="bg1"/>
                </a:solidFill>
              </a:rPr>
              <a:t> Recorrido</a:t>
            </a:r>
          </a:p>
        </p:txBody>
      </p:sp>
      <p:sp>
        <p:nvSpPr>
          <p:cNvPr id="5" name="CuadroTexto 4">
            <a:extLst>
              <a:ext uri="{FF2B5EF4-FFF2-40B4-BE49-F238E27FC236}">
                <a16:creationId xmlns:a16="http://schemas.microsoft.com/office/drawing/2014/main" id="{01664C64-520E-44CF-A490-0CBA3CA09BC8}"/>
              </a:ext>
            </a:extLst>
          </p:cNvPr>
          <p:cNvSpPr txBox="1"/>
          <p:nvPr/>
        </p:nvSpPr>
        <p:spPr>
          <a:xfrm>
            <a:off x="265044" y="1423090"/>
            <a:ext cx="6096000" cy="1600438"/>
          </a:xfrm>
          <a:prstGeom prst="rect">
            <a:avLst/>
          </a:prstGeom>
          <a:noFill/>
        </p:spPr>
        <p:txBody>
          <a:bodyPr wrap="square">
            <a:spAutoFit/>
          </a:bodyPr>
          <a:lstStyle/>
          <a:p>
            <a:r>
              <a:rPr lang="es-MX" sz="1400" dirty="0">
                <a:solidFill>
                  <a:schemeClr val="bg1"/>
                </a:solidFill>
              </a:rPr>
              <a:t>El </a:t>
            </a:r>
            <a:r>
              <a:rPr lang="es-MX" sz="1400" b="1" dirty="0">
                <a:solidFill>
                  <a:schemeClr val="bg1"/>
                </a:solidFill>
              </a:rPr>
              <a:t>Recorrido</a:t>
            </a:r>
            <a:r>
              <a:rPr lang="es-MX" sz="1400" dirty="0">
                <a:solidFill>
                  <a:schemeClr val="bg1"/>
                </a:solidFill>
              </a:rPr>
              <a:t> de un árbol binario consiste en visitar todos sus nodos una sola vez. Por lo tanto, podrá hacerse (aprovechando las características de la estructura del árbol) de tres maneras diferentes: visitando la raíz, el hijo izquierdo y el hijo derecho, o visitando el hijo izquierdo, la raíz y el hijo derecho, o bien, visitando el hijo izquierdo, el hijo derecho y la raíz. En los tres casos, la regla se aplica hasta llegar a las hojas. Estos métodos se conocen con el nombre de </a:t>
            </a:r>
            <a:r>
              <a:rPr lang="es-MX" sz="1400" dirty="0" err="1">
                <a:solidFill>
                  <a:schemeClr val="bg1"/>
                </a:solidFill>
              </a:rPr>
              <a:t>preorden</a:t>
            </a:r>
            <a:r>
              <a:rPr lang="es-MX" sz="1400" dirty="0">
                <a:solidFill>
                  <a:schemeClr val="bg1"/>
                </a:solidFill>
              </a:rPr>
              <a:t>, </a:t>
            </a:r>
            <a:r>
              <a:rPr lang="es-MX" sz="1400" dirty="0" err="1">
                <a:solidFill>
                  <a:schemeClr val="bg1"/>
                </a:solidFill>
              </a:rPr>
              <a:t>inorden</a:t>
            </a:r>
            <a:r>
              <a:rPr lang="es-MX" sz="1400" dirty="0">
                <a:solidFill>
                  <a:schemeClr val="bg1"/>
                </a:solidFill>
              </a:rPr>
              <a:t> y </a:t>
            </a:r>
            <a:r>
              <a:rPr lang="es-MX" sz="1400" dirty="0" err="1">
                <a:solidFill>
                  <a:schemeClr val="bg1"/>
                </a:solidFill>
              </a:rPr>
              <a:t>postorden</a:t>
            </a:r>
            <a:r>
              <a:rPr lang="es-MX" sz="1400" dirty="0">
                <a:solidFill>
                  <a:schemeClr val="bg1"/>
                </a:solidFill>
              </a:rPr>
              <a:t> respectivamente</a:t>
            </a:r>
            <a:endParaRPr lang="es-AR" sz="1400" dirty="0">
              <a:solidFill>
                <a:schemeClr val="bg1"/>
              </a:solidFill>
            </a:endParaRPr>
          </a:p>
        </p:txBody>
      </p:sp>
      <p:pic>
        <p:nvPicPr>
          <p:cNvPr id="6" name="Imagen 5">
            <a:extLst>
              <a:ext uri="{FF2B5EF4-FFF2-40B4-BE49-F238E27FC236}">
                <a16:creationId xmlns:a16="http://schemas.microsoft.com/office/drawing/2014/main" id="{F64F1C98-4B1A-40BD-9177-12BF73B1B309}"/>
              </a:ext>
            </a:extLst>
          </p:cNvPr>
          <p:cNvPicPr>
            <a:picLocks noChangeAspect="1"/>
          </p:cNvPicPr>
          <p:nvPr/>
        </p:nvPicPr>
        <p:blipFill>
          <a:blip r:embed="rId2">
            <a:duotone>
              <a:prstClr val="black"/>
              <a:schemeClr val="accent1">
                <a:tint val="45000"/>
                <a:satMod val="400000"/>
              </a:schemeClr>
            </a:duotone>
          </a:blip>
          <a:stretch>
            <a:fillRect/>
          </a:stretch>
        </p:blipFill>
        <p:spPr>
          <a:xfrm>
            <a:off x="391648" y="3518062"/>
            <a:ext cx="5704352" cy="1916847"/>
          </a:xfrm>
          <a:prstGeom prst="rect">
            <a:avLst/>
          </a:prstGeom>
        </p:spPr>
      </p:pic>
      <p:sp>
        <p:nvSpPr>
          <p:cNvPr id="8" name="CuadroTexto 7">
            <a:extLst>
              <a:ext uri="{FF2B5EF4-FFF2-40B4-BE49-F238E27FC236}">
                <a16:creationId xmlns:a16="http://schemas.microsoft.com/office/drawing/2014/main" id="{2FD780C3-EEF2-47B2-B3E7-91E663000ED0}"/>
              </a:ext>
            </a:extLst>
          </p:cNvPr>
          <p:cNvSpPr txBox="1"/>
          <p:nvPr/>
        </p:nvSpPr>
        <p:spPr>
          <a:xfrm>
            <a:off x="6746492" y="1439411"/>
            <a:ext cx="5325979" cy="1384995"/>
          </a:xfrm>
          <a:prstGeom prst="rect">
            <a:avLst/>
          </a:prstGeom>
          <a:noFill/>
        </p:spPr>
        <p:txBody>
          <a:bodyPr wrap="square">
            <a:spAutoFit/>
          </a:bodyPr>
          <a:lstStyle/>
          <a:p>
            <a:r>
              <a:rPr lang="es-MX" sz="1400" dirty="0">
                <a:solidFill>
                  <a:schemeClr val="bg1"/>
                </a:solidFill>
              </a:rPr>
              <a:t>Considerando el árbol binario de la figura 7.6, el resultado de los tres recorridos es el siguiente. </a:t>
            </a:r>
            <a:br>
              <a:rPr lang="es-MX" sz="1400" dirty="0">
                <a:solidFill>
                  <a:schemeClr val="bg1"/>
                </a:solidFill>
              </a:rPr>
            </a:br>
            <a:br>
              <a:rPr lang="es-MX" sz="1400" dirty="0">
                <a:solidFill>
                  <a:schemeClr val="bg1"/>
                </a:solidFill>
              </a:rPr>
            </a:br>
            <a:r>
              <a:rPr lang="es-MX" sz="1400" dirty="0">
                <a:solidFill>
                  <a:schemeClr val="bg1"/>
                </a:solidFill>
              </a:rPr>
              <a:t>• </a:t>
            </a:r>
            <a:r>
              <a:rPr lang="es-MX" sz="1400" dirty="0" err="1">
                <a:solidFill>
                  <a:schemeClr val="accent1">
                    <a:lumMod val="60000"/>
                    <a:lumOff val="40000"/>
                  </a:schemeClr>
                </a:solidFill>
              </a:rPr>
              <a:t>Preorden</a:t>
            </a:r>
            <a:r>
              <a:rPr lang="es-MX" sz="1400" dirty="0">
                <a:solidFill>
                  <a:schemeClr val="accent1">
                    <a:lumMod val="60000"/>
                    <a:lumOff val="40000"/>
                  </a:schemeClr>
                </a:solidFill>
              </a:rPr>
              <a:t>: </a:t>
            </a:r>
            <a:r>
              <a:rPr lang="es-MX" sz="1400" dirty="0">
                <a:solidFill>
                  <a:schemeClr val="bg1"/>
                </a:solidFill>
              </a:rPr>
              <a:t>304 – 550 – 143 – 2020 – 1995 – 876 – 609 – 300 </a:t>
            </a:r>
            <a:br>
              <a:rPr lang="es-MX" sz="1400" dirty="0">
                <a:solidFill>
                  <a:schemeClr val="bg1"/>
                </a:solidFill>
              </a:rPr>
            </a:br>
            <a:r>
              <a:rPr lang="es-MX" sz="1400" dirty="0">
                <a:solidFill>
                  <a:schemeClr val="bg1"/>
                </a:solidFill>
              </a:rPr>
              <a:t>• </a:t>
            </a:r>
            <a:r>
              <a:rPr lang="es-MX" sz="1400" dirty="0" err="1">
                <a:solidFill>
                  <a:schemeClr val="accent1">
                    <a:lumMod val="60000"/>
                    <a:lumOff val="40000"/>
                  </a:schemeClr>
                </a:solidFill>
              </a:rPr>
              <a:t>Inorden</a:t>
            </a:r>
            <a:r>
              <a:rPr lang="es-MX" sz="1400" dirty="0">
                <a:solidFill>
                  <a:schemeClr val="accent1">
                    <a:lumMod val="60000"/>
                    <a:lumOff val="40000"/>
                  </a:schemeClr>
                </a:solidFill>
              </a:rPr>
              <a:t>: </a:t>
            </a:r>
            <a:r>
              <a:rPr lang="es-MX" sz="1400" dirty="0">
                <a:solidFill>
                  <a:schemeClr val="bg1"/>
                </a:solidFill>
              </a:rPr>
              <a:t>143 – 550 – 2020 – 304 – 876 – 1995 – 609 – 300 </a:t>
            </a:r>
            <a:br>
              <a:rPr lang="es-MX" sz="1400" dirty="0">
                <a:solidFill>
                  <a:schemeClr val="bg1"/>
                </a:solidFill>
              </a:rPr>
            </a:br>
            <a:r>
              <a:rPr lang="es-MX" sz="1400" dirty="0">
                <a:solidFill>
                  <a:schemeClr val="bg1"/>
                </a:solidFill>
              </a:rPr>
              <a:t>• </a:t>
            </a:r>
            <a:r>
              <a:rPr lang="es-MX" sz="1400" dirty="0" err="1">
                <a:solidFill>
                  <a:schemeClr val="accent1">
                    <a:lumMod val="60000"/>
                    <a:lumOff val="40000"/>
                  </a:schemeClr>
                </a:solidFill>
              </a:rPr>
              <a:t>Postorden</a:t>
            </a:r>
            <a:r>
              <a:rPr lang="es-MX" sz="1400" dirty="0">
                <a:solidFill>
                  <a:schemeClr val="accent1">
                    <a:lumMod val="60000"/>
                    <a:lumOff val="40000"/>
                  </a:schemeClr>
                </a:solidFill>
              </a:rPr>
              <a:t>: </a:t>
            </a:r>
            <a:r>
              <a:rPr lang="es-MX" sz="1400" dirty="0">
                <a:solidFill>
                  <a:schemeClr val="bg1"/>
                </a:solidFill>
              </a:rPr>
              <a:t>143 – 2020 – 550 – 876 – 300 – 609 – 1995 – 304</a:t>
            </a:r>
            <a:endParaRPr lang="es-AR" sz="1400" dirty="0">
              <a:solidFill>
                <a:schemeClr val="bg1"/>
              </a:solidFill>
            </a:endParaRPr>
          </a:p>
        </p:txBody>
      </p:sp>
      <p:pic>
        <p:nvPicPr>
          <p:cNvPr id="10" name="Imagen 9">
            <a:extLst>
              <a:ext uri="{FF2B5EF4-FFF2-40B4-BE49-F238E27FC236}">
                <a16:creationId xmlns:a16="http://schemas.microsoft.com/office/drawing/2014/main" id="{1C3B2367-B66F-4ECC-82D2-03EEBFE22E81}"/>
              </a:ext>
            </a:extLst>
          </p:cNvPr>
          <p:cNvPicPr>
            <a:picLocks noChangeAspect="1"/>
          </p:cNvPicPr>
          <p:nvPr/>
        </p:nvPicPr>
        <p:blipFill>
          <a:blip r:embed="rId3">
            <a:duotone>
              <a:prstClr val="black"/>
              <a:schemeClr val="accent1">
                <a:tint val="45000"/>
                <a:satMod val="400000"/>
              </a:schemeClr>
            </a:duotone>
          </a:blip>
          <a:stretch>
            <a:fillRect/>
          </a:stretch>
        </p:blipFill>
        <p:spPr>
          <a:xfrm>
            <a:off x="7273200" y="3429000"/>
            <a:ext cx="4300392" cy="2591552"/>
          </a:xfrm>
          <a:prstGeom prst="rect">
            <a:avLst/>
          </a:prstGeom>
        </p:spPr>
      </p:pic>
      <p:sp>
        <p:nvSpPr>
          <p:cNvPr id="3" name="CuadroTexto 2">
            <a:extLst>
              <a:ext uri="{FF2B5EF4-FFF2-40B4-BE49-F238E27FC236}">
                <a16:creationId xmlns:a16="http://schemas.microsoft.com/office/drawing/2014/main" id="{92523E8D-BE01-B2DE-A15C-3B574A2BC5F1}"/>
              </a:ext>
            </a:extLst>
          </p:cNvPr>
          <p:cNvSpPr txBox="1"/>
          <p:nvPr/>
        </p:nvSpPr>
        <p:spPr>
          <a:xfrm>
            <a:off x="391648" y="5825844"/>
            <a:ext cx="6096000" cy="646331"/>
          </a:xfrm>
          <a:prstGeom prst="rect">
            <a:avLst/>
          </a:prstGeom>
          <a:noFill/>
        </p:spPr>
        <p:txBody>
          <a:bodyPr wrap="square">
            <a:spAutoFit/>
          </a:bodyPr>
          <a:lstStyle/>
          <a:p>
            <a:r>
              <a:rPr lang="es-MX" sz="1800" dirty="0">
                <a:solidFill>
                  <a:schemeClr val="tx2">
                    <a:lumMod val="60000"/>
                    <a:lumOff val="40000"/>
                  </a:schemeClr>
                </a:solidFill>
              </a:rPr>
              <a:t>La naturaleza </a:t>
            </a:r>
            <a:r>
              <a:rPr lang="es-MX" sz="1800" b="1" dirty="0">
                <a:solidFill>
                  <a:schemeClr val="tx2">
                    <a:lumMod val="60000"/>
                    <a:lumOff val="40000"/>
                  </a:schemeClr>
                </a:solidFill>
              </a:rPr>
              <a:t>recursiva</a:t>
            </a:r>
            <a:r>
              <a:rPr lang="es-MX" sz="1800" dirty="0">
                <a:solidFill>
                  <a:schemeClr val="tx2">
                    <a:lumMod val="60000"/>
                    <a:lumOff val="40000"/>
                  </a:schemeClr>
                </a:solidFill>
              </a:rPr>
              <a:t> de los métodos permite lograr la impresión de todos los nodos</a:t>
            </a:r>
            <a:endParaRPr lang="es-AR" dirty="0">
              <a:solidFill>
                <a:schemeClr val="tx2">
                  <a:lumMod val="60000"/>
                  <a:lumOff val="40000"/>
                </a:schemeClr>
              </a:solidFill>
            </a:endParaRPr>
          </a:p>
        </p:txBody>
      </p:sp>
    </p:spTree>
    <p:extLst>
      <p:ext uri="{BB962C8B-B14F-4D97-AF65-F5344CB8AC3E}">
        <p14:creationId xmlns:p14="http://schemas.microsoft.com/office/powerpoint/2010/main" val="2921362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5227713"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 </a:t>
            </a:r>
            <a:r>
              <a:rPr lang="es-MX" sz="2800" b="1" dirty="0">
                <a:solidFill>
                  <a:schemeClr val="bg1"/>
                </a:solidFill>
                <a:latin typeface="+mj-lt"/>
              </a:rPr>
              <a:t>|  </a:t>
            </a:r>
            <a:r>
              <a:rPr lang="es-AR" sz="2800" dirty="0">
                <a:solidFill>
                  <a:schemeClr val="bg1"/>
                </a:solidFill>
              </a:rPr>
              <a:t>ejemplo</a:t>
            </a:r>
          </a:p>
        </p:txBody>
      </p:sp>
      <p:sp>
        <p:nvSpPr>
          <p:cNvPr id="5" name="CuadroTexto 4">
            <a:extLst>
              <a:ext uri="{FF2B5EF4-FFF2-40B4-BE49-F238E27FC236}">
                <a16:creationId xmlns:a16="http://schemas.microsoft.com/office/drawing/2014/main" id="{C045E5C4-882E-4BFD-AEE9-CB4BFDF370BB}"/>
              </a:ext>
            </a:extLst>
          </p:cNvPr>
          <p:cNvSpPr txBox="1"/>
          <p:nvPr/>
        </p:nvSpPr>
        <p:spPr>
          <a:xfrm>
            <a:off x="232960" y="773147"/>
            <a:ext cx="6600977" cy="6186309"/>
          </a:xfrm>
          <a:prstGeom prst="rect">
            <a:avLst/>
          </a:prstGeom>
          <a:noFill/>
        </p:spPr>
        <p:txBody>
          <a:bodyPr wrap="square">
            <a:spAutoFit/>
          </a:bodyPr>
          <a:lstStyle/>
          <a:p>
            <a:r>
              <a:rPr lang="es-MX" sz="1100" b="0" dirty="0">
                <a:solidFill>
                  <a:srgbClr val="6A9955"/>
                </a:solidFill>
                <a:effectLst/>
                <a:latin typeface="Consolas" panose="020B0609020204030204" pitchFamily="49" charset="0"/>
              </a:rPr>
              <a:t>/*Método que realiza el recorrido</a:t>
            </a:r>
            <a:r>
              <a:rPr lang="es-MX" sz="1100" b="1" dirty="0">
                <a:solidFill>
                  <a:srgbClr val="6A9955"/>
                </a:solidFill>
                <a:effectLst/>
                <a:latin typeface="Consolas" panose="020B0609020204030204" pitchFamily="49" charset="0"/>
              </a:rPr>
              <a:t> </a:t>
            </a:r>
            <a:r>
              <a:rPr lang="es-MX" sz="1100" b="1" dirty="0" err="1">
                <a:solidFill>
                  <a:srgbClr val="6A9955"/>
                </a:solidFill>
                <a:effectLst/>
                <a:latin typeface="Consolas" panose="020B0609020204030204" pitchFamily="49" charset="0"/>
              </a:rPr>
              <a:t>preorden</a:t>
            </a:r>
            <a:r>
              <a:rPr lang="es-MX" sz="1100" b="1" dirty="0">
                <a:solidFill>
                  <a:srgbClr val="6A9955"/>
                </a:solidFill>
                <a:effectLst/>
                <a:latin typeface="Consolas" panose="020B0609020204030204" pitchFamily="49" charset="0"/>
              </a:rPr>
              <a:t> </a:t>
            </a:r>
            <a:r>
              <a:rPr lang="es-MX" sz="1100" b="0" dirty="0">
                <a:solidFill>
                  <a:srgbClr val="6A9955"/>
                </a:solidFill>
                <a:effectLst/>
                <a:latin typeface="Consolas" panose="020B0609020204030204" pitchFamily="49" charset="0"/>
              </a:rPr>
              <a:t>de un árbol binario. Se usa el recorrido para imprimir la información almacenada en cada uno de sus nodos. Recibe como parámetro el nodo a visitar. La primera vez es la raíz del árbol, luego será la raíz del subárbol izquierdo y la raíz del subárbol derecho y así hasta llegar a las hojas. */</a:t>
            </a:r>
            <a:br>
              <a:rPr lang="es-MX" sz="1100" b="0" dirty="0">
                <a:solidFill>
                  <a:srgbClr val="6A9955"/>
                </a:solidFill>
                <a:effectLst/>
                <a:latin typeface="Consolas" panose="020B0609020204030204" pitchFamily="49" charset="0"/>
              </a:rPr>
            </a:br>
            <a:br>
              <a:rPr lang="es-MX" sz="1100" b="0" dirty="0">
                <a:solidFill>
                  <a:srgbClr val="6A9955"/>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void</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ArbolBinario</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r>
              <a:rPr lang="es-MX" sz="1100" b="0" dirty="0" err="1">
                <a:solidFill>
                  <a:srgbClr val="DCDCAA"/>
                </a:solidFill>
                <a:effectLst/>
                <a:latin typeface="Consolas" panose="020B0609020204030204" pitchFamily="49" charset="0"/>
              </a:rPr>
              <a:t>Preorden</a:t>
            </a:r>
            <a:r>
              <a:rPr lang="es-MX" sz="1100" b="0" dirty="0">
                <a:solidFill>
                  <a:srgbClr val="D4D4D4"/>
                </a:solidFill>
                <a:effectLst/>
                <a:latin typeface="Consolas" panose="020B0609020204030204" pitchFamily="49" charset="0"/>
              </a:rPr>
              <a:t>(</a:t>
            </a:r>
            <a:r>
              <a:rPr lang="es-MX" sz="1100" b="0" dirty="0" err="1">
                <a:solidFill>
                  <a:srgbClr val="4EC9B0"/>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 </a:t>
            </a:r>
            <a:r>
              <a:rPr lang="es-MX" sz="1100" b="0" dirty="0">
                <a:solidFill>
                  <a:srgbClr val="569CD6"/>
                </a:solidFill>
                <a:effectLst/>
                <a:latin typeface="Consolas" panose="020B0609020204030204" pitchFamily="49" charset="0"/>
              </a:rPr>
              <a:t>*</a:t>
            </a:r>
            <a:r>
              <a:rPr lang="es-MX" sz="1100" b="0" dirty="0" err="1">
                <a:solidFill>
                  <a:srgbClr val="9CDCFE"/>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C586C0"/>
                </a:solidFill>
                <a:effectLst/>
                <a:latin typeface="Consolas" panose="020B0609020204030204" pitchFamily="49" charset="0"/>
              </a:rPr>
              <a:t>if</a:t>
            </a:r>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cout</a:t>
            </a:r>
            <a:r>
              <a:rPr lang="es-MX" sz="1100" b="0" dirty="0">
                <a:solidFill>
                  <a:srgbClr val="D4D4D4"/>
                </a:solidFill>
                <a:effectLst/>
                <a:latin typeface="Consolas" panose="020B0609020204030204" pitchFamily="49" charset="0"/>
              </a:rPr>
              <a:t> &lt;&lt;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Info</a:t>
            </a:r>
            <a:r>
              <a:rPr lang="es-MX" sz="1100" b="0" dirty="0">
                <a:solidFill>
                  <a:srgbClr val="D4D4D4"/>
                </a:solidFill>
                <a:effectLst/>
                <a:latin typeface="Consolas" panose="020B0609020204030204" pitchFamily="49" charset="0"/>
              </a:rPr>
              <a:t> &lt;&lt; ””;</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Preorden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HijoIzq</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Preorden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HijoDer</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p>
          <a:p>
            <a:br>
              <a:rPr lang="es-MX" sz="1100" b="0" dirty="0">
                <a:solidFill>
                  <a:srgbClr val="D4D4D4"/>
                </a:solidFill>
                <a:effectLst/>
                <a:latin typeface="Consolas" panose="020B0609020204030204" pitchFamily="49" charset="0"/>
              </a:rPr>
            </a:br>
            <a:r>
              <a:rPr lang="es-MX" sz="1100" b="0" dirty="0">
                <a:solidFill>
                  <a:srgbClr val="6A9955"/>
                </a:solidFill>
                <a:effectLst/>
                <a:latin typeface="Consolas" panose="020B0609020204030204" pitchFamily="49" charset="0"/>
              </a:rPr>
              <a:t>/*Método que realiza el recorrido </a:t>
            </a:r>
            <a:r>
              <a:rPr lang="es-MX" sz="1100" b="1" dirty="0" err="1">
                <a:solidFill>
                  <a:srgbClr val="6A9955"/>
                </a:solidFill>
                <a:effectLst/>
                <a:latin typeface="Consolas" panose="020B0609020204030204" pitchFamily="49" charset="0"/>
              </a:rPr>
              <a:t>inorden</a:t>
            </a:r>
            <a:r>
              <a:rPr lang="es-MX" sz="1100" b="0" dirty="0">
                <a:solidFill>
                  <a:srgbClr val="6A9955"/>
                </a:solidFill>
                <a:effectLst/>
                <a:latin typeface="Consolas" panose="020B0609020204030204" pitchFamily="49" charset="0"/>
              </a:rPr>
              <a:t> de un árbol binario. Se usa</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el recorrido para imprimir la información almacenada en cada uno de sus</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nodos. Recibe como parámetro el nodo a visitar. La primera vez es la</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raíz del árbol, luego será la raíz del subárbol izquierdo y la raíz del</a:t>
            </a:r>
            <a:endParaRPr lang="es-MX" sz="1100" b="0" dirty="0">
              <a:solidFill>
                <a:srgbClr val="D4D4D4"/>
              </a:solidFill>
              <a:effectLst/>
              <a:latin typeface="Consolas" panose="020B0609020204030204" pitchFamily="49" charset="0"/>
            </a:endParaRPr>
          </a:p>
          <a:p>
            <a:r>
              <a:rPr lang="es-MX" sz="1100" b="0" dirty="0">
                <a:solidFill>
                  <a:srgbClr val="6A9955"/>
                </a:solidFill>
                <a:effectLst/>
                <a:latin typeface="Consolas" panose="020B0609020204030204" pitchFamily="49" charset="0"/>
              </a:rPr>
              <a:t>subárbol derecho y así hasta llegar a las hojas. */</a:t>
            </a:r>
            <a:br>
              <a:rPr lang="es-MX" sz="1100" b="0" dirty="0">
                <a:solidFill>
                  <a:srgbClr val="6A9955"/>
                </a:solidFill>
                <a:effectLst/>
                <a:latin typeface="Consolas" panose="020B0609020204030204" pitchFamily="49" charset="0"/>
              </a:rPr>
            </a:br>
            <a:br>
              <a:rPr lang="es-MX" sz="1100" b="0" dirty="0">
                <a:solidFill>
                  <a:srgbClr val="6A9955"/>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void</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ArbolBinario</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r>
              <a:rPr lang="es-MX" sz="1100" b="0" dirty="0" err="1">
                <a:solidFill>
                  <a:srgbClr val="DCDCAA"/>
                </a:solidFill>
                <a:effectLst/>
                <a:latin typeface="Consolas" panose="020B0609020204030204" pitchFamily="49" charset="0"/>
              </a:rPr>
              <a:t>Inorden</a:t>
            </a:r>
            <a:r>
              <a:rPr lang="es-MX" sz="1100" b="0" dirty="0">
                <a:solidFill>
                  <a:srgbClr val="D4D4D4"/>
                </a:solidFill>
                <a:effectLst/>
                <a:latin typeface="Consolas" panose="020B0609020204030204" pitchFamily="49" charset="0"/>
              </a:rPr>
              <a:t>(</a:t>
            </a:r>
            <a:r>
              <a:rPr lang="es-MX" sz="1100" b="0" dirty="0" err="1">
                <a:solidFill>
                  <a:srgbClr val="4EC9B0"/>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 </a:t>
            </a:r>
            <a:r>
              <a:rPr lang="es-MX" sz="1100" b="0" dirty="0">
                <a:solidFill>
                  <a:srgbClr val="569CD6"/>
                </a:solidFill>
                <a:effectLst/>
                <a:latin typeface="Consolas" panose="020B0609020204030204" pitchFamily="49" charset="0"/>
              </a:rPr>
              <a:t>*</a:t>
            </a:r>
            <a:r>
              <a:rPr lang="es-MX" sz="1100" b="0" dirty="0" err="1">
                <a:solidFill>
                  <a:srgbClr val="9CDCFE"/>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C586C0"/>
                </a:solidFill>
                <a:effectLst/>
                <a:latin typeface="Consolas" panose="020B0609020204030204" pitchFamily="49" charset="0"/>
              </a:rPr>
              <a:t>if</a:t>
            </a:r>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Inorden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HijoIzq</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cout</a:t>
            </a:r>
            <a:r>
              <a:rPr lang="es-MX" sz="1100" b="0" dirty="0">
                <a:solidFill>
                  <a:srgbClr val="D4D4D4"/>
                </a:solidFill>
                <a:effectLst/>
                <a:latin typeface="Consolas" panose="020B0609020204030204" pitchFamily="49" charset="0"/>
              </a:rPr>
              <a:t> &lt;&lt;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Info</a:t>
            </a:r>
            <a:r>
              <a:rPr lang="es-MX" sz="1100" b="0" dirty="0">
                <a:solidFill>
                  <a:srgbClr val="D4D4D4"/>
                </a:solidFill>
                <a:effectLst/>
                <a:latin typeface="Consolas" panose="020B0609020204030204" pitchFamily="49" charset="0"/>
              </a:rPr>
              <a:t> &lt;&lt; ””;</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Inorden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HijoDer</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p>
          <a:p>
            <a:br>
              <a:rPr lang="es-MX" sz="1100" b="0" dirty="0">
                <a:solidFill>
                  <a:srgbClr val="D4D4D4"/>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p:txBody>
      </p:sp>
      <p:sp>
        <p:nvSpPr>
          <p:cNvPr id="6" name="CuadroTexto 5">
            <a:extLst>
              <a:ext uri="{FF2B5EF4-FFF2-40B4-BE49-F238E27FC236}">
                <a16:creationId xmlns:a16="http://schemas.microsoft.com/office/drawing/2014/main" id="{DDBE2873-57D6-4CF2-9FEF-12BD194210FE}"/>
              </a:ext>
            </a:extLst>
          </p:cNvPr>
          <p:cNvSpPr txBox="1"/>
          <p:nvPr/>
        </p:nvSpPr>
        <p:spPr>
          <a:xfrm>
            <a:off x="7162451" y="739776"/>
            <a:ext cx="4796589" cy="3139321"/>
          </a:xfrm>
          <a:prstGeom prst="rect">
            <a:avLst/>
          </a:prstGeom>
          <a:noFill/>
        </p:spPr>
        <p:txBody>
          <a:bodyPr wrap="square">
            <a:spAutoFit/>
          </a:bodyPr>
          <a:lstStyle/>
          <a:p>
            <a:r>
              <a:rPr lang="es-MX" sz="1100" b="0" dirty="0">
                <a:solidFill>
                  <a:srgbClr val="6A9955"/>
                </a:solidFill>
                <a:effectLst/>
                <a:latin typeface="Consolas" panose="020B0609020204030204" pitchFamily="49" charset="0"/>
              </a:rPr>
              <a:t>/*Método que realiza el recorrido </a:t>
            </a:r>
            <a:r>
              <a:rPr lang="es-MX" sz="1100" b="1" dirty="0" err="1">
                <a:solidFill>
                  <a:srgbClr val="6A9955"/>
                </a:solidFill>
                <a:effectLst/>
                <a:latin typeface="Consolas" panose="020B0609020204030204" pitchFamily="49" charset="0"/>
              </a:rPr>
              <a:t>postorden</a:t>
            </a:r>
            <a:r>
              <a:rPr lang="es-MX" sz="1100" b="0" dirty="0">
                <a:solidFill>
                  <a:srgbClr val="6A9955"/>
                </a:solidFill>
                <a:effectLst/>
                <a:latin typeface="Consolas" panose="020B0609020204030204" pitchFamily="49" charset="0"/>
              </a:rPr>
              <a:t> de un árbol binario. Se </a:t>
            </a:r>
            <a:r>
              <a:rPr lang="es-MX" sz="1100" b="0" dirty="0" err="1">
                <a:solidFill>
                  <a:srgbClr val="6A9955"/>
                </a:solidFill>
                <a:effectLst/>
                <a:latin typeface="Consolas" panose="020B0609020204030204" pitchFamily="49" charset="0"/>
              </a:rPr>
              <a:t>usael</a:t>
            </a:r>
            <a:r>
              <a:rPr lang="es-MX" sz="1100" b="0" dirty="0">
                <a:solidFill>
                  <a:srgbClr val="6A9955"/>
                </a:solidFill>
                <a:effectLst/>
                <a:latin typeface="Consolas" panose="020B0609020204030204" pitchFamily="49" charset="0"/>
              </a:rPr>
              <a:t> recorrido para imprimir la información almacenada en cada uno de </a:t>
            </a:r>
            <a:r>
              <a:rPr lang="es-MX" sz="1100" b="0" dirty="0" err="1">
                <a:solidFill>
                  <a:srgbClr val="6A9955"/>
                </a:solidFill>
                <a:effectLst/>
                <a:latin typeface="Consolas" panose="020B0609020204030204" pitchFamily="49" charset="0"/>
              </a:rPr>
              <a:t>susnodos</a:t>
            </a:r>
            <a:r>
              <a:rPr lang="es-MX" sz="1100" b="0" dirty="0">
                <a:solidFill>
                  <a:srgbClr val="6A9955"/>
                </a:solidFill>
                <a:effectLst/>
                <a:latin typeface="Consolas" panose="020B0609020204030204" pitchFamily="49" charset="0"/>
              </a:rPr>
              <a:t>. Recibe como parámetro el nodo a visitar. La primera vez es la raíz del árbol, luego será la raíz del subárbol izquierdo y la raíz </a:t>
            </a:r>
            <a:r>
              <a:rPr lang="es-MX" sz="1100" b="0" dirty="0" err="1">
                <a:solidFill>
                  <a:srgbClr val="6A9955"/>
                </a:solidFill>
                <a:effectLst/>
                <a:latin typeface="Consolas" panose="020B0609020204030204" pitchFamily="49" charset="0"/>
              </a:rPr>
              <a:t>delsubárbol</a:t>
            </a:r>
            <a:r>
              <a:rPr lang="es-MX" sz="1100" b="0" dirty="0">
                <a:solidFill>
                  <a:srgbClr val="6A9955"/>
                </a:solidFill>
                <a:effectLst/>
                <a:latin typeface="Consolas" panose="020B0609020204030204" pitchFamily="49" charset="0"/>
              </a:rPr>
              <a:t> derecho y así hasta llegar a las hojas. */</a:t>
            </a:r>
            <a:br>
              <a:rPr lang="es-MX" sz="1100" b="0" dirty="0">
                <a:solidFill>
                  <a:srgbClr val="6A9955"/>
                </a:solidFill>
                <a:effectLst/>
                <a:latin typeface="Consolas" panose="020B0609020204030204" pitchFamily="49" charset="0"/>
              </a:rPr>
            </a:br>
            <a:endParaRPr lang="es-MX" sz="1100" b="0" dirty="0">
              <a:solidFill>
                <a:srgbClr val="D4D4D4"/>
              </a:solidFill>
              <a:effectLst/>
              <a:latin typeface="Consolas" panose="020B0609020204030204" pitchFamily="49" charset="0"/>
            </a:endParaRPr>
          </a:p>
          <a:p>
            <a:r>
              <a:rPr lang="es-MX" sz="1100" b="0" dirty="0" err="1">
                <a:solidFill>
                  <a:srgbClr val="569CD6"/>
                </a:solidFill>
                <a:effectLst/>
                <a:latin typeface="Consolas" panose="020B0609020204030204" pitchFamily="49" charset="0"/>
              </a:rPr>
              <a:t>template</a:t>
            </a:r>
            <a:r>
              <a:rPr lang="es-MX" sz="1100" b="0" dirty="0">
                <a:solidFill>
                  <a:srgbClr val="D4D4D4"/>
                </a:solidFill>
                <a:effectLst/>
                <a:latin typeface="Consolas" panose="020B0609020204030204" pitchFamily="49" charset="0"/>
              </a:rPr>
              <a:t> &lt; </a:t>
            </a:r>
            <a:r>
              <a:rPr lang="es-MX" sz="1100" b="0" dirty="0" err="1">
                <a:solidFill>
                  <a:srgbClr val="569CD6"/>
                </a:solidFill>
                <a:effectLst/>
                <a:latin typeface="Consolas" panose="020B0609020204030204" pitchFamily="49" charset="0"/>
              </a:rPr>
              <a:t>class</a:t>
            </a:r>
            <a:r>
              <a:rPr lang="es-MX" sz="1100" b="0" dirty="0">
                <a:solidFill>
                  <a:srgbClr val="D4D4D4"/>
                </a:solidFill>
                <a:effectLst/>
                <a:latin typeface="Consolas" panose="020B0609020204030204" pitchFamily="49" charset="0"/>
              </a:rPr>
              <a:t> </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p>
          <a:p>
            <a:r>
              <a:rPr lang="es-MX" sz="1100" b="0" dirty="0">
                <a:solidFill>
                  <a:srgbClr val="D4D4D4"/>
                </a:solidFill>
                <a:effectLst/>
                <a:latin typeface="Consolas" panose="020B0609020204030204" pitchFamily="49" charset="0"/>
              </a:rPr>
              <a:t>    </a:t>
            </a:r>
            <a:r>
              <a:rPr lang="es-MX" sz="1100" b="0" dirty="0" err="1">
                <a:solidFill>
                  <a:srgbClr val="569CD6"/>
                </a:solidFill>
                <a:effectLst/>
                <a:latin typeface="Consolas" panose="020B0609020204030204" pitchFamily="49" charset="0"/>
              </a:rPr>
              <a:t>void</a:t>
            </a:r>
            <a:r>
              <a:rPr lang="es-MX" sz="1100" b="0" dirty="0">
                <a:solidFill>
                  <a:srgbClr val="D4D4D4"/>
                </a:solidFill>
                <a:effectLst/>
                <a:latin typeface="Consolas" panose="020B0609020204030204" pitchFamily="49" charset="0"/>
              </a:rPr>
              <a:t> </a:t>
            </a:r>
            <a:r>
              <a:rPr lang="es-MX" sz="1100" b="0" dirty="0" err="1">
                <a:solidFill>
                  <a:srgbClr val="4EC9B0"/>
                </a:solidFill>
                <a:effectLst/>
                <a:latin typeface="Consolas" panose="020B0609020204030204" pitchFamily="49" charset="0"/>
              </a:rPr>
              <a:t>ArbolBinario</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a:t>
            </a:r>
            <a:r>
              <a:rPr lang="es-MX" sz="1100" b="0" dirty="0" err="1">
                <a:solidFill>
                  <a:srgbClr val="DCDCAA"/>
                </a:solidFill>
                <a:effectLst/>
                <a:latin typeface="Consolas" panose="020B0609020204030204" pitchFamily="49" charset="0"/>
              </a:rPr>
              <a:t>Postorden</a:t>
            </a:r>
            <a:r>
              <a:rPr lang="es-MX" sz="1100" b="0" dirty="0">
                <a:solidFill>
                  <a:srgbClr val="D4D4D4"/>
                </a:solidFill>
                <a:effectLst/>
                <a:latin typeface="Consolas" panose="020B0609020204030204" pitchFamily="49" charset="0"/>
              </a:rPr>
              <a:t>(</a:t>
            </a:r>
            <a:r>
              <a:rPr lang="es-MX" sz="1100" b="0" dirty="0" err="1">
                <a:solidFill>
                  <a:srgbClr val="4EC9B0"/>
                </a:solidFill>
                <a:effectLst/>
                <a:latin typeface="Consolas" panose="020B0609020204030204" pitchFamily="49" charset="0"/>
              </a:rPr>
              <a:t>NodoArbol</a:t>
            </a:r>
            <a:r>
              <a:rPr lang="es-MX" sz="1100" b="0" dirty="0">
                <a:solidFill>
                  <a:srgbClr val="D4D4D4"/>
                </a:solidFill>
                <a:effectLst/>
                <a:latin typeface="Consolas" panose="020B0609020204030204" pitchFamily="49" charset="0"/>
              </a:rPr>
              <a:t>&lt;</a:t>
            </a:r>
            <a:r>
              <a:rPr lang="es-MX" sz="1100" b="0" dirty="0">
                <a:solidFill>
                  <a:srgbClr val="4EC9B0"/>
                </a:solidFill>
                <a:effectLst/>
                <a:latin typeface="Consolas" panose="020B0609020204030204" pitchFamily="49" charset="0"/>
              </a:rPr>
              <a:t>T</a:t>
            </a:r>
            <a:r>
              <a:rPr lang="es-MX" sz="1100" b="0" dirty="0">
                <a:solidFill>
                  <a:srgbClr val="D4D4D4"/>
                </a:solidFill>
                <a:effectLst/>
                <a:latin typeface="Consolas" panose="020B0609020204030204" pitchFamily="49" charset="0"/>
              </a:rPr>
              <a:t>&gt; </a:t>
            </a:r>
            <a:r>
              <a:rPr lang="es-MX" sz="1100" b="0" dirty="0">
                <a:solidFill>
                  <a:srgbClr val="569CD6"/>
                </a:solidFill>
                <a:effectLst/>
                <a:latin typeface="Consolas" panose="020B0609020204030204" pitchFamily="49" charset="0"/>
              </a:rPr>
              <a:t>*</a:t>
            </a:r>
            <a:r>
              <a:rPr lang="es-MX" sz="1100" b="0" dirty="0" err="1">
                <a:solidFill>
                  <a:srgbClr val="9CDCFE"/>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C586C0"/>
                </a:solidFill>
                <a:effectLst/>
                <a:latin typeface="Consolas" panose="020B0609020204030204" pitchFamily="49" charset="0"/>
              </a:rPr>
              <a:t>if</a:t>
            </a:r>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Postorden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HijoIzq</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CDCAA"/>
                </a:solidFill>
                <a:effectLst/>
                <a:latin typeface="Consolas" panose="020B0609020204030204" pitchFamily="49" charset="0"/>
              </a:rPr>
              <a:t>Postorden</a:t>
            </a:r>
            <a:r>
              <a:rPr lang="es-MX" sz="1100" b="0" dirty="0">
                <a:solidFill>
                  <a:srgbClr val="D4D4D4"/>
                </a:solidFill>
                <a:effectLst/>
                <a:latin typeface="Consolas" panose="020B0609020204030204" pitchFamily="49" charset="0"/>
              </a:rPr>
              <a:t>(</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HijoDer</a:t>
            </a:r>
            <a:r>
              <a:rPr lang="es-MX" sz="1100" b="0" dirty="0">
                <a:solidFill>
                  <a:srgbClr val="D4D4D4"/>
                </a:solidFill>
                <a:effectLst/>
                <a:latin typeface="Consolas" panose="020B0609020204030204" pitchFamily="49" charset="0"/>
              </a:rPr>
              <a:t>);</a:t>
            </a:r>
          </a:p>
          <a:p>
            <a:r>
              <a:rPr lang="es-MX" sz="1100" b="0" dirty="0">
                <a:solidFill>
                  <a:srgbClr val="D4D4D4"/>
                </a:solidFill>
                <a:effectLst/>
                <a:latin typeface="Consolas" panose="020B0609020204030204" pitchFamily="49" charset="0"/>
              </a:rPr>
              <a:t>            </a:t>
            </a:r>
            <a:r>
              <a:rPr lang="es-MX" sz="1100" b="0" dirty="0" err="1">
                <a:solidFill>
                  <a:srgbClr val="D4D4D4"/>
                </a:solidFill>
                <a:effectLst/>
                <a:latin typeface="Consolas" panose="020B0609020204030204" pitchFamily="49" charset="0"/>
              </a:rPr>
              <a:t>cout</a:t>
            </a:r>
            <a:r>
              <a:rPr lang="es-MX" sz="1100" b="0" dirty="0">
                <a:solidFill>
                  <a:srgbClr val="D4D4D4"/>
                </a:solidFill>
                <a:effectLst/>
                <a:latin typeface="Consolas" panose="020B0609020204030204" pitchFamily="49" charset="0"/>
              </a:rPr>
              <a:t> &lt;&lt; </a:t>
            </a:r>
            <a:r>
              <a:rPr lang="es-MX" sz="1100" b="0" dirty="0" err="1">
                <a:solidFill>
                  <a:srgbClr val="D4D4D4"/>
                </a:solidFill>
                <a:effectLst/>
                <a:latin typeface="Consolas" panose="020B0609020204030204" pitchFamily="49" charset="0"/>
              </a:rPr>
              <a:t>Apunt</a:t>
            </a:r>
            <a:r>
              <a:rPr lang="es-MX" sz="1100" b="0" dirty="0">
                <a:solidFill>
                  <a:srgbClr val="D4D4D4"/>
                </a:solidFill>
                <a:effectLst/>
                <a:latin typeface="Consolas" panose="020B0609020204030204" pitchFamily="49" charset="0"/>
              </a:rPr>
              <a:t>– &gt; </a:t>
            </a:r>
            <a:r>
              <a:rPr lang="es-MX" sz="1100" b="0" dirty="0" err="1">
                <a:solidFill>
                  <a:srgbClr val="D4D4D4"/>
                </a:solidFill>
                <a:effectLst/>
                <a:latin typeface="Consolas" panose="020B0609020204030204" pitchFamily="49" charset="0"/>
              </a:rPr>
              <a:t>Info</a:t>
            </a:r>
            <a:r>
              <a:rPr lang="es-MX" sz="1100" b="0" dirty="0">
                <a:solidFill>
                  <a:srgbClr val="D4D4D4"/>
                </a:solidFill>
                <a:effectLst/>
                <a:latin typeface="Consolas" panose="020B0609020204030204" pitchFamily="49" charset="0"/>
              </a:rPr>
              <a:t> &lt;&lt; ””;</a:t>
            </a:r>
          </a:p>
          <a:p>
            <a:r>
              <a:rPr lang="es-MX" sz="1100" b="0" dirty="0">
                <a:solidFill>
                  <a:srgbClr val="D4D4D4"/>
                </a:solidFill>
                <a:effectLst/>
                <a:latin typeface="Consolas" panose="020B0609020204030204" pitchFamily="49" charset="0"/>
              </a:rPr>
              <a:t>        }</a:t>
            </a:r>
          </a:p>
          <a:p>
            <a:r>
              <a:rPr lang="es-MX" sz="11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4031335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p>
        </p:txBody>
      </p:sp>
      <p:sp>
        <p:nvSpPr>
          <p:cNvPr id="5" name="CuadroTexto 4">
            <a:extLst>
              <a:ext uri="{FF2B5EF4-FFF2-40B4-BE49-F238E27FC236}">
                <a16:creationId xmlns:a16="http://schemas.microsoft.com/office/drawing/2014/main" id="{168E38B6-C6C2-4C5F-A494-0EF675037FA9}"/>
              </a:ext>
            </a:extLst>
          </p:cNvPr>
          <p:cNvSpPr txBox="1"/>
          <p:nvPr/>
        </p:nvSpPr>
        <p:spPr>
          <a:xfrm>
            <a:off x="334477" y="916051"/>
            <a:ext cx="7191591" cy="3970318"/>
          </a:xfrm>
          <a:prstGeom prst="rect">
            <a:avLst/>
          </a:prstGeom>
          <a:noFill/>
        </p:spPr>
        <p:txBody>
          <a:bodyPr wrap="square">
            <a:spAutoFit/>
          </a:bodyPr>
          <a:lstStyle/>
          <a:p>
            <a:r>
              <a:rPr lang="es-MX" sz="1400" dirty="0">
                <a:solidFill>
                  <a:schemeClr val="bg1"/>
                </a:solidFill>
              </a:rPr>
              <a:t>En los tres métodos, la instrucción de imprimir se da sobre el contenido de la raíz. </a:t>
            </a:r>
            <a:br>
              <a:rPr lang="es-MX" sz="1400" dirty="0">
                <a:solidFill>
                  <a:schemeClr val="bg1"/>
                </a:solidFill>
              </a:rPr>
            </a:br>
            <a:r>
              <a:rPr lang="es-MX" sz="1400" dirty="0">
                <a:solidFill>
                  <a:schemeClr val="bg1"/>
                </a:solidFill>
              </a:rPr>
              <a:t>La naturaleza </a:t>
            </a:r>
            <a:r>
              <a:rPr lang="es-MX" sz="1400" b="1" dirty="0">
                <a:solidFill>
                  <a:schemeClr val="bg1"/>
                </a:solidFill>
              </a:rPr>
              <a:t>recursiva</a:t>
            </a:r>
            <a:r>
              <a:rPr lang="es-MX" sz="1400" dirty="0">
                <a:solidFill>
                  <a:schemeClr val="bg1"/>
                </a:solidFill>
              </a:rPr>
              <a:t> de los métodos permite lograr la impresión de todos los nodos. Las instrucciones que forman cada uno de los métodos son las mismas, lo único que cambia es el orden en el cual se ejecutan. Si se analiza el recorrido </a:t>
            </a:r>
            <a:r>
              <a:rPr lang="es-MX" sz="1400" dirty="0" err="1">
                <a:solidFill>
                  <a:schemeClr val="bg1"/>
                </a:solidFill>
              </a:rPr>
              <a:t>preorden</a:t>
            </a:r>
            <a:r>
              <a:rPr lang="es-MX" sz="1400" dirty="0">
                <a:solidFill>
                  <a:schemeClr val="bg1"/>
                </a:solidFill>
              </a:rPr>
              <a:t> con el árbol de la figura 7.6, se puede observar que primero se imprime el número 304, luego se invoca el método con el subárbol izquierdo, quedando pendiente el recorrido con el subárbol derecho (internamente se guardan en una pila las instrucciones pendientes de ejecutar). Lo mismo sucede cuando llega con el subárbol izquierdo, imprime el valor 550 e invoca el método con su subárbol izquierdo y deja pendiente el recorrido con su subárbol derecho. Una vez agotado el lado izquierdo, pasa al lado derecho del último nodo visitado. Se van tomando de la pila todos los subárboles derechos que quedaron pendientes de visitar y se van recorriendo.</a:t>
            </a:r>
            <a:br>
              <a:rPr lang="es-MX" sz="1400" dirty="0">
                <a:solidFill>
                  <a:schemeClr val="bg1"/>
                </a:solidFill>
              </a:rPr>
            </a:br>
            <a:r>
              <a:rPr lang="es-MX" sz="1400" dirty="0">
                <a:solidFill>
                  <a:schemeClr val="bg1"/>
                </a:solidFill>
              </a:rPr>
              <a:t> Como consecuencia, el primer número (correspondiente a un subárbol derecho) que se imprime es el 2020, luego el 1995 y como este último tiene subárbol izquierdo, entonces se invoca al método con éste (876). Se repite el proceso hasta que ya no queden nodos a visitar. En un árbol binario también pueden realizarse otras operaciones como buscar, insertar o eliminar un dato en un árbol ya generado</a:t>
            </a:r>
            <a:br>
              <a:rPr lang="es-MX" sz="1400" dirty="0">
                <a:solidFill>
                  <a:schemeClr val="bg1"/>
                </a:solidFill>
              </a:rPr>
            </a:br>
            <a:br>
              <a:rPr lang="es-MX" sz="1400" dirty="0">
                <a:solidFill>
                  <a:schemeClr val="bg1"/>
                </a:solidFill>
              </a:rPr>
            </a:br>
            <a:endParaRPr lang="es-AR" sz="1400" dirty="0">
              <a:solidFill>
                <a:schemeClr val="bg1"/>
              </a:solidFill>
            </a:endParaRPr>
          </a:p>
        </p:txBody>
      </p:sp>
      <p:pic>
        <p:nvPicPr>
          <p:cNvPr id="6" name="Imagen 5">
            <a:extLst>
              <a:ext uri="{FF2B5EF4-FFF2-40B4-BE49-F238E27FC236}">
                <a16:creationId xmlns:a16="http://schemas.microsoft.com/office/drawing/2014/main" id="{251C40CC-687E-43CE-8D45-F43A08221F49}"/>
              </a:ext>
            </a:extLst>
          </p:cNvPr>
          <p:cNvPicPr>
            <a:picLocks noChangeAspect="1"/>
          </p:cNvPicPr>
          <p:nvPr/>
        </p:nvPicPr>
        <p:blipFill>
          <a:blip r:embed="rId2">
            <a:duotone>
              <a:prstClr val="black"/>
              <a:schemeClr val="accent5">
                <a:tint val="45000"/>
                <a:satMod val="400000"/>
              </a:schemeClr>
            </a:duotone>
          </a:blip>
          <a:stretch>
            <a:fillRect/>
          </a:stretch>
        </p:blipFill>
        <p:spPr>
          <a:xfrm>
            <a:off x="6662643" y="4611938"/>
            <a:ext cx="2157193" cy="1981335"/>
          </a:xfrm>
          <a:prstGeom prst="rect">
            <a:avLst/>
          </a:prstGeom>
        </p:spPr>
      </p:pic>
      <p:pic>
        <p:nvPicPr>
          <p:cNvPr id="8" name="Imagen 7">
            <a:extLst>
              <a:ext uri="{FF2B5EF4-FFF2-40B4-BE49-F238E27FC236}">
                <a16:creationId xmlns:a16="http://schemas.microsoft.com/office/drawing/2014/main" id="{2689F1A7-CD86-45E5-B13C-7360C7FAEE6D}"/>
              </a:ext>
            </a:extLst>
          </p:cNvPr>
          <p:cNvPicPr>
            <a:picLocks noChangeAspect="1"/>
          </p:cNvPicPr>
          <p:nvPr/>
        </p:nvPicPr>
        <p:blipFill>
          <a:blip r:embed="rId3">
            <a:duotone>
              <a:prstClr val="black"/>
              <a:schemeClr val="accent5">
                <a:tint val="45000"/>
                <a:satMod val="400000"/>
              </a:schemeClr>
            </a:duotone>
          </a:blip>
          <a:stretch>
            <a:fillRect/>
          </a:stretch>
        </p:blipFill>
        <p:spPr>
          <a:xfrm>
            <a:off x="9004955" y="4738735"/>
            <a:ext cx="2959069" cy="1658872"/>
          </a:xfrm>
          <a:prstGeom prst="rect">
            <a:avLst/>
          </a:prstGeom>
        </p:spPr>
      </p:pic>
      <p:pic>
        <p:nvPicPr>
          <p:cNvPr id="3" name="Imagen 2">
            <a:extLst>
              <a:ext uri="{FF2B5EF4-FFF2-40B4-BE49-F238E27FC236}">
                <a16:creationId xmlns:a16="http://schemas.microsoft.com/office/drawing/2014/main" id="{1720591C-E09C-8227-AE5B-001878EF131B}"/>
              </a:ext>
            </a:extLst>
          </p:cNvPr>
          <p:cNvPicPr>
            <a:picLocks noChangeAspect="1"/>
          </p:cNvPicPr>
          <p:nvPr/>
        </p:nvPicPr>
        <p:blipFill>
          <a:blip r:embed="rId4">
            <a:duotone>
              <a:prstClr val="black"/>
              <a:schemeClr val="accent1">
                <a:tint val="45000"/>
                <a:satMod val="400000"/>
              </a:schemeClr>
            </a:duotone>
          </a:blip>
          <a:stretch>
            <a:fillRect/>
          </a:stretch>
        </p:blipFill>
        <p:spPr>
          <a:xfrm>
            <a:off x="7803957" y="1326263"/>
            <a:ext cx="4053566" cy="2442807"/>
          </a:xfrm>
          <a:prstGeom prst="rect">
            <a:avLst/>
          </a:prstGeom>
        </p:spPr>
      </p:pic>
      <p:sp>
        <p:nvSpPr>
          <p:cNvPr id="9" name="CuadroTexto 8">
            <a:extLst>
              <a:ext uri="{FF2B5EF4-FFF2-40B4-BE49-F238E27FC236}">
                <a16:creationId xmlns:a16="http://schemas.microsoft.com/office/drawing/2014/main" id="{0155440D-A905-6BD7-C1D0-56231D40F463}"/>
              </a:ext>
            </a:extLst>
          </p:cNvPr>
          <p:cNvSpPr txBox="1"/>
          <p:nvPr/>
        </p:nvSpPr>
        <p:spPr>
          <a:xfrm>
            <a:off x="379180" y="4611938"/>
            <a:ext cx="6098344" cy="1815882"/>
          </a:xfrm>
          <a:prstGeom prst="rect">
            <a:avLst/>
          </a:prstGeom>
          <a:noFill/>
        </p:spPr>
        <p:txBody>
          <a:bodyPr wrap="square">
            <a:spAutoFit/>
          </a:bodyPr>
          <a:lstStyle/>
          <a:p>
            <a:r>
              <a:rPr lang="es-MX" sz="1400" dirty="0">
                <a:solidFill>
                  <a:schemeClr val="bg1"/>
                </a:solidFill>
              </a:rPr>
              <a:t>El programa 7.1 presenta una aplicación de árboles binarios. El programa imprime los datos de todos los ascendientes femeninos de un individuo, tanto de la rama materna como de la paterna. Se utiliza un objeto tipo árbol binario para almacenar los datos de los ascendientes de una persona, es decir, su árbol genealógico. En la raíz de cada subárbol izquierdo se almacena la información de un ascendiente femenino, mientras que en la raíz de cada subárbol derecho se guarda la información de un ascendiente masculino. Considerando el árbol de la figura 7.7, algunas de las relaciones familiares representadas son:</a:t>
            </a:r>
            <a:endParaRPr lang="es-AR" sz="1400" dirty="0">
              <a:solidFill>
                <a:schemeClr val="bg1"/>
              </a:solidFill>
            </a:endParaRPr>
          </a:p>
        </p:txBody>
      </p:sp>
    </p:spTree>
    <p:extLst>
      <p:ext uri="{BB962C8B-B14F-4D97-AF65-F5344CB8AC3E}">
        <p14:creationId xmlns:p14="http://schemas.microsoft.com/office/powerpoint/2010/main" val="106021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042C50A-87CE-BF1D-CA17-E42A6B157532}"/>
              </a:ext>
            </a:extLst>
          </p:cNvPr>
          <p:cNvSpPr txBox="1"/>
          <p:nvPr/>
        </p:nvSpPr>
        <p:spPr>
          <a:xfrm>
            <a:off x="991791" y="1068551"/>
            <a:ext cx="6093618" cy="4078039"/>
          </a:xfrm>
          <a:prstGeom prst="rect">
            <a:avLst/>
          </a:prstGeom>
          <a:noFill/>
          <a:ln>
            <a:noFill/>
          </a:ln>
        </p:spPr>
        <p:txBody>
          <a:bodyPr wrap="square">
            <a:spAutoFit/>
          </a:bodyPr>
          <a:lstStyle/>
          <a:p>
            <a:r>
              <a:rPr lang="es-AR" sz="25900" b="1" dirty="0">
                <a:solidFill>
                  <a:schemeClr val="tx1">
                    <a:lumMod val="85000"/>
                    <a:lumOff val="15000"/>
                  </a:schemeClr>
                </a:solidFill>
                <a:latin typeface="USAAF_Stencil" panose="02000000000000000000" pitchFamily="2" charset="0"/>
                <a:ea typeface="Tahoma" panose="020B0604030504040204" pitchFamily="34" charset="0"/>
                <a:cs typeface="Tahoma" panose="020B0604030504040204" pitchFamily="34" charset="0"/>
              </a:rPr>
              <a:t>U6</a:t>
            </a:r>
            <a:endParaRPr lang="es-AR" sz="25900" dirty="0">
              <a:solidFill>
                <a:schemeClr val="tx1">
                  <a:lumMod val="85000"/>
                  <a:lumOff val="15000"/>
                </a:schemeClr>
              </a:solidFill>
              <a:latin typeface="USAAF_Stencil" panose="02000000000000000000" pitchFamily="2" charset="0"/>
            </a:endParaRPr>
          </a:p>
        </p:txBody>
      </p:sp>
      <p:sp>
        <p:nvSpPr>
          <p:cNvPr id="4" name="Marcador de pie de página 3"/>
          <p:cNvSpPr>
            <a:spLocks noGrp="1"/>
          </p:cNvSpPr>
          <p:nvPr>
            <p:ph type="ftr" sz="quarter" idx="4294967295"/>
          </p:nvPr>
        </p:nvSpPr>
        <p:spPr/>
        <p:txBody>
          <a:bodyPr/>
          <a:lstStyle/>
          <a:p>
            <a:pPr marL="12700">
              <a:lnSpc>
                <a:spcPct val="100000"/>
              </a:lnSpc>
              <a:spcBef>
                <a:spcPts val="105"/>
              </a:spcBef>
            </a:pPr>
            <a:r>
              <a:rPr lang="es-AR"/>
              <a:t>ISFT N151 - AyED II</a:t>
            </a:r>
            <a:endParaRPr lang="es-AR" dirty="0"/>
          </a:p>
        </p:txBody>
      </p:sp>
      <p:sp>
        <p:nvSpPr>
          <p:cNvPr id="5" name="Marcador de fecha 4"/>
          <p:cNvSpPr>
            <a:spLocks noGrp="1"/>
          </p:cNvSpPr>
          <p:nvPr>
            <p:ph type="dt" sz="half" idx="4294967295"/>
          </p:nvPr>
        </p:nvSpPr>
        <p:spPr/>
        <p:txBody>
          <a:bodyPr/>
          <a:lstStyle/>
          <a:p>
            <a:pPr marL="12700">
              <a:lnSpc>
                <a:spcPct val="100000"/>
              </a:lnSpc>
              <a:spcBef>
                <a:spcPts val="110"/>
              </a:spcBef>
            </a:pPr>
            <a:fld id="{2EB4B4FA-D002-48DE-9562-0084E5787F2C}" type="datetime10">
              <a:rPr lang="es-AR" smtClean="0"/>
              <a:t>06:35</a:t>
            </a:fld>
            <a:endParaRPr lang="es-AR" dirty="0"/>
          </a:p>
        </p:txBody>
      </p:sp>
      <p:sp>
        <p:nvSpPr>
          <p:cNvPr id="6" name="Marcador de número de diapositiva 5"/>
          <p:cNvSpPr>
            <a:spLocks noGrp="1"/>
          </p:cNvSpPr>
          <p:nvPr>
            <p:ph type="sldNum" sz="quarter" idx="4294967295"/>
          </p:nvPr>
        </p:nvSpPr>
        <p:spPr/>
        <p:txBody>
          <a:bodyPr/>
          <a:lstStyle/>
          <a:p>
            <a:pPr marL="38100">
              <a:lnSpc>
                <a:spcPct val="100000"/>
              </a:lnSpc>
              <a:spcBef>
                <a:spcPts val="105"/>
              </a:spcBef>
            </a:pPr>
            <a:fld id="{81D60167-4931-47E6-BA6A-407CBD079E47}" type="slidenum">
              <a:rPr lang="es-AR" smtClean="0"/>
              <a:t>3</a:t>
            </a:fld>
            <a:endParaRPr lang="es-AR" dirty="0"/>
          </a:p>
        </p:txBody>
      </p:sp>
      <p:sp>
        <p:nvSpPr>
          <p:cNvPr id="7" name="Título 2"/>
          <p:cNvSpPr>
            <a:spLocks noGrp="1"/>
          </p:cNvSpPr>
          <p:nvPr>
            <p:ph type="title"/>
          </p:nvPr>
        </p:nvSpPr>
        <p:spPr>
          <a:xfrm>
            <a:off x="6873668" y="481785"/>
            <a:ext cx="6167020" cy="6075509"/>
          </a:xfrm>
        </p:spPr>
        <p:txBody>
          <a:bodyPr wrap="square">
            <a:spAutoFit/>
          </a:bodyPr>
          <a:lstStyle/>
          <a:p>
            <a:r>
              <a:rPr lang="es-AR" sz="1800" b="1" dirty="0">
                <a:solidFill>
                  <a:schemeClr val="bg1"/>
                </a:solidFill>
              </a:rPr>
              <a:t>UNIDAD 6</a:t>
            </a:r>
            <a:br>
              <a:rPr lang="es-AR" sz="1800" dirty="0">
                <a:solidFill>
                  <a:schemeClr val="bg1"/>
                </a:solidFill>
              </a:rPr>
            </a:br>
            <a:r>
              <a:rPr lang="es-AR" sz="1800" dirty="0">
                <a:solidFill>
                  <a:schemeClr val="bg1"/>
                </a:solidFill>
              </a:rPr>
              <a:t>6.1 Introducción</a:t>
            </a:r>
            <a:br>
              <a:rPr lang="es-AR" sz="1800" dirty="0">
                <a:solidFill>
                  <a:schemeClr val="bg1"/>
                </a:solidFill>
              </a:rPr>
            </a:br>
            <a:br>
              <a:rPr lang="es-AR" sz="1800" dirty="0">
                <a:solidFill>
                  <a:schemeClr val="bg1"/>
                </a:solidFill>
              </a:rPr>
            </a:br>
            <a:r>
              <a:rPr lang="es-AR" sz="1800" dirty="0">
                <a:solidFill>
                  <a:schemeClr val="bg1"/>
                </a:solidFill>
              </a:rPr>
              <a:t>6.2 Árboles binarios </a:t>
            </a:r>
            <a:br>
              <a:rPr lang="es-AR" sz="1800" dirty="0">
                <a:solidFill>
                  <a:schemeClr val="bg1"/>
                </a:solidFill>
              </a:rPr>
            </a:br>
            <a:r>
              <a:rPr lang="es-AR" sz="1800" dirty="0">
                <a:solidFill>
                  <a:schemeClr val="bg1"/>
                </a:solidFill>
              </a:rPr>
              <a:t>6.2.1 Operaciones en árboles binarios</a:t>
            </a:r>
            <a:br>
              <a:rPr lang="es-AR" sz="1800" dirty="0">
                <a:solidFill>
                  <a:schemeClr val="bg1"/>
                </a:solidFill>
              </a:rPr>
            </a:br>
            <a:r>
              <a:rPr lang="es-AR" sz="1800" dirty="0">
                <a:solidFill>
                  <a:schemeClr val="bg1"/>
                </a:solidFill>
              </a:rPr>
              <a:t>6.2.1 Operaciones en árboles binarios</a:t>
            </a:r>
            <a:br>
              <a:rPr lang="es-AR" sz="1800" dirty="0">
                <a:solidFill>
                  <a:schemeClr val="bg1"/>
                </a:solidFill>
              </a:rPr>
            </a:br>
            <a:r>
              <a:rPr lang="es-AR" sz="1800" dirty="0">
                <a:solidFill>
                  <a:schemeClr val="bg1"/>
                </a:solidFill>
              </a:rPr>
              <a:t>6.2.2 Árboles binarios de búsqueda</a:t>
            </a:r>
            <a:br>
              <a:rPr lang="es-AR" sz="1800" dirty="0">
                <a:solidFill>
                  <a:schemeClr val="bg1"/>
                </a:solidFill>
              </a:rPr>
            </a:br>
            <a:br>
              <a:rPr lang="es-AR" sz="1800" dirty="0">
                <a:solidFill>
                  <a:schemeClr val="bg1"/>
                </a:solidFill>
              </a:rPr>
            </a:br>
            <a:r>
              <a:rPr lang="es-AR" sz="1800" dirty="0">
                <a:solidFill>
                  <a:schemeClr val="bg1"/>
                </a:solidFill>
              </a:rPr>
              <a:t>6.3 Árboles balanceados </a:t>
            </a:r>
            <a:br>
              <a:rPr lang="es-AR" sz="1800" dirty="0">
                <a:solidFill>
                  <a:schemeClr val="bg1"/>
                </a:solidFill>
              </a:rPr>
            </a:br>
            <a:r>
              <a:rPr lang="es-AR" sz="1800" dirty="0">
                <a:solidFill>
                  <a:schemeClr val="bg1"/>
                </a:solidFill>
              </a:rPr>
              <a:t>6.3.1 Reacomodo del árbol</a:t>
            </a:r>
            <a:br>
              <a:rPr lang="es-AR" sz="1800" dirty="0">
                <a:solidFill>
                  <a:schemeClr val="bg1"/>
                </a:solidFill>
              </a:rPr>
            </a:br>
            <a:r>
              <a:rPr lang="es-AR" sz="1800" dirty="0">
                <a:solidFill>
                  <a:schemeClr val="bg1"/>
                </a:solidFill>
              </a:rPr>
              <a:t>6.3.2 Inserción en árboles balanceados</a:t>
            </a:r>
            <a:br>
              <a:rPr lang="es-AR" sz="1800" dirty="0">
                <a:solidFill>
                  <a:schemeClr val="bg1"/>
                </a:solidFill>
              </a:rPr>
            </a:br>
            <a:r>
              <a:rPr lang="es-AR" sz="1800" dirty="0">
                <a:solidFill>
                  <a:schemeClr val="bg1"/>
                </a:solidFill>
              </a:rPr>
              <a:t>6.3.3 Eliminación en árboles balanceados</a:t>
            </a:r>
            <a:br>
              <a:rPr lang="es-AR" sz="1800" dirty="0">
                <a:solidFill>
                  <a:schemeClr val="bg1"/>
                </a:solidFill>
              </a:rPr>
            </a:br>
            <a:br>
              <a:rPr lang="es-AR" sz="1800" dirty="0">
                <a:solidFill>
                  <a:schemeClr val="bg1"/>
                </a:solidFill>
              </a:rPr>
            </a:br>
            <a:r>
              <a:rPr lang="es-AR" sz="1800" dirty="0">
                <a:solidFill>
                  <a:schemeClr val="bg1"/>
                </a:solidFill>
              </a:rPr>
              <a:t>6.4 Árboles-B</a:t>
            </a:r>
            <a:br>
              <a:rPr lang="es-AR" sz="1800" dirty="0">
                <a:solidFill>
                  <a:schemeClr val="bg1"/>
                </a:solidFill>
              </a:rPr>
            </a:br>
            <a:r>
              <a:rPr lang="es-AR" sz="1800" dirty="0">
                <a:solidFill>
                  <a:schemeClr val="bg1"/>
                </a:solidFill>
              </a:rPr>
              <a:t>6.4.1 Búsqueda en árboles-B</a:t>
            </a:r>
            <a:br>
              <a:rPr lang="es-AR" sz="1800" dirty="0">
                <a:solidFill>
                  <a:schemeClr val="bg1"/>
                </a:solidFill>
              </a:rPr>
            </a:br>
            <a:r>
              <a:rPr lang="es-AR" sz="1800" dirty="0">
                <a:solidFill>
                  <a:schemeClr val="bg1"/>
                </a:solidFill>
              </a:rPr>
              <a:t>6.4.2 Inserción en árboles-B</a:t>
            </a:r>
            <a:br>
              <a:rPr lang="es-AR" sz="1800" dirty="0">
                <a:solidFill>
                  <a:schemeClr val="bg1"/>
                </a:solidFill>
              </a:rPr>
            </a:br>
            <a:r>
              <a:rPr lang="es-AR" sz="1800" dirty="0">
                <a:solidFill>
                  <a:schemeClr val="bg1"/>
                </a:solidFill>
              </a:rPr>
              <a:t>6.4.3 Eliminación en árboles-B</a:t>
            </a:r>
            <a:br>
              <a:rPr lang="es-AR" sz="1800" dirty="0">
                <a:solidFill>
                  <a:schemeClr val="bg1"/>
                </a:solidFill>
              </a:rPr>
            </a:br>
            <a:br>
              <a:rPr lang="es-AR" sz="1800" dirty="0">
                <a:solidFill>
                  <a:schemeClr val="bg1"/>
                </a:solidFill>
              </a:rPr>
            </a:br>
            <a:r>
              <a:rPr lang="es-AR" sz="1800" dirty="0">
                <a:solidFill>
                  <a:schemeClr val="bg1"/>
                </a:solidFill>
              </a:rPr>
              <a:t>6.5 Árboles-B+</a:t>
            </a:r>
            <a:br>
              <a:rPr lang="es-AR" sz="1800" dirty="0">
                <a:solidFill>
                  <a:schemeClr val="bg1"/>
                </a:solidFill>
              </a:rPr>
            </a:br>
            <a:r>
              <a:rPr lang="es-AR" sz="1800" dirty="0">
                <a:solidFill>
                  <a:schemeClr val="bg1"/>
                </a:solidFill>
              </a:rPr>
              <a:t>6.5.1 Búsqueda en árboles-B+</a:t>
            </a:r>
            <a:br>
              <a:rPr lang="es-AR" sz="1800" dirty="0">
                <a:solidFill>
                  <a:schemeClr val="bg1"/>
                </a:solidFill>
              </a:rPr>
            </a:br>
            <a:r>
              <a:rPr lang="es-AR" sz="1800" dirty="0">
                <a:solidFill>
                  <a:schemeClr val="bg1"/>
                </a:solidFill>
              </a:rPr>
              <a:t>6.5.2 Inserción en árboles-B+</a:t>
            </a:r>
            <a:br>
              <a:rPr lang="es-AR" sz="1800" dirty="0">
                <a:solidFill>
                  <a:schemeClr val="bg1"/>
                </a:solidFill>
              </a:rPr>
            </a:br>
            <a:r>
              <a:rPr lang="es-AR" sz="1800" dirty="0">
                <a:solidFill>
                  <a:schemeClr val="bg1"/>
                </a:solidFill>
              </a:rPr>
              <a:t>6.5.3 Eliminación en árboles-B+</a:t>
            </a:r>
            <a:br>
              <a:rPr lang="es-ES" sz="1800" cap="all" dirty="0">
                <a:solidFill>
                  <a:schemeClr val="bg1"/>
                </a:solidFill>
                <a:latin typeface="+mn-lt"/>
              </a:rPr>
            </a:br>
            <a:br>
              <a:rPr lang="es-ES" sz="1800" b="0" cap="all" dirty="0">
                <a:solidFill>
                  <a:schemeClr val="bg1"/>
                </a:solidFill>
                <a:latin typeface="+mn-lt"/>
              </a:rPr>
            </a:br>
            <a:endParaRPr lang="es-AR" sz="1800" b="0" kern="1200" cap="all" dirty="0">
              <a:solidFill>
                <a:schemeClr val="bg1"/>
              </a:solidFill>
              <a:latin typeface="+mn-lt"/>
              <a:ea typeface="+mn-ea"/>
              <a:cs typeface="+mn-cs"/>
            </a:endParaRPr>
          </a:p>
        </p:txBody>
      </p:sp>
      <p:sp>
        <p:nvSpPr>
          <p:cNvPr id="8" name="Rectángulo 7"/>
          <p:cNvSpPr/>
          <p:nvPr/>
        </p:nvSpPr>
        <p:spPr>
          <a:xfrm>
            <a:off x="518748" y="2905035"/>
            <a:ext cx="3445358" cy="1077218"/>
          </a:xfrm>
          <a:prstGeom prst="rect">
            <a:avLst/>
          </a:prstGeom>
        </p:spPr>
        <p:txBody>
          <a:bodyPr wrap="square">
            <a:spAutoFit/>
          </a:bodyPr>
          <a:lstStyle/>
          <a:p>
            <a:pPr algn="r"/>
            <a:r>
              <a:rPr lang="es-AR" sz="3200" dirty="0">
                <a:solidFill>
                  <a:srgbClr val="FFFFFF"/>
                </a:solidFill>
              </a:rPr>
              <a:t>Arboles</a:t>
            </a:r>
            <a:br>
              <a:rPr lang="es-AR" sz="3200" dirty="0">
                <a:solidFill>
                  <a:srgbClr val="FFFFFF"/>
                </a:solidFill>
              </a:rPr>
            </a:br>
            <a:r>
              <a:rPr lang="es-AR" sz="3200" dirty="0">
                <a:solidFill>
                  <a:srgbClr val="FFFFFF"/>
                </a:solidFill>
              </a:rPr>
              <a:t>(</a:t>
            </a:r>
            <a:r>
              <a:rPr lang="es-AR" sz="3200" dirty="0" err="1">
                <a:solidFill>
                  <a:srgbClr val="FFFFFF"/>
                </a:solidFill>
              </a:rPr>
              <a:t>Trees</a:t>
            </a:r>
            <a:r>
              <a:rPr lang="es-AR" sz="3200" dirty="0">
                <a:solidFill>
                  <a:srgbClr val="FFFFFF"/>
                </a:solidFill>
              </a:rPr>
              <a:t>)</a:t>
            </a:r>
            <a:endParaRPr lang="es-AR" sz="3200" dirty="0">
              <a:solidFill>
                <a:schemeClr val="bg1"/>
              </a:solidFill>
            </a:endParaRPr>
          </a:p>
        </p:txBody>
      </p:sp>
      <p:sp>
        <p:nvSpPr>
          <p:cNvPr id="10" name="Flecha derecha 9"/>
          <p:cNvSpPr/>
          <p:nvPr/>
        </p:nvSpPr>
        <p:spPr>
          <a:xfrm>
            <a:off x="4114800" y="3048000"/>
            <a:ext cx="1066800" cy="914400"/>
          </a:xfrm>
          <a:prstGeom prst="rightArrow">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U6</a:t>
            </a:r>
          </a:p>
        </p:txBody>
      </p:sp>
      <p:cxnSp>
        <p:nvCxnSpPr>
          <p:cNvPr id="11" name="Conector recto 10">
            <a:extLst>
              <a:ext uri="{FF2B5EF4-FFF2-40B4-BE49-F238E27FC236}">
                <a16:creationId xmlns:a16="http://schemas.microsoft.com/office/drawing/2014/main" id="{44DC2934-E2E6-4048-A3F9-03378F0801F7}"/>
              </a:ext>
            </a:extLst>
          </p:cNvPr>
          <p:cNvCxnSpPr>
            <a:cxnSpLocks/>
          </p:cNvCxnSpPr>
          <p:nvPr/>
        </p:nvCxnSpPr>
        <p:spPr>
          <a:xfrm>
            <a:off x="6535793" y="1148641"/>
            <a:ext cx="5682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5B027642-3458-49D1-882F-EFE12C353D96}"/>
              </a:ext>
            </a:extLst>
          </p:cNvPr>
          <p:cNvCxnSpPr>
            <a:cxnSpLocks/>
          </p:cNvCxnSpPr>
          <p:nvPr/>
        </p:nvCxnSpPr>
        <p:spPr>
          <a:xfrm>
            <a:off x="6755192" y="6220612"/>
            <a:ext cx="543680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C0780FC-828E-4218-87D8-315C637851ED}"/>
              </a:ext>
            </a:extLst>
          </p:cNvPr>
          <p:cNvSpPr txBox="1"/>
          <p:nvPr/>
        </p:nvSpPr>
        <p:spPr>
          <a:xfrm rot="16200000">
            <a:off x="5308358" y="1170518"/>
            <a:ext cx="695575" cy="369332"/>
          </a:xfrm>
          <a:prstGeom prst="rect">
            <a:avLst/>
          </a:prstGeom>
          <a:noFill/>
        </p:spPr>
        <p:txBody>
          <a:bodyPr wrap="none" rtlCol="0">
            <a:spAutoFit/>
          </a:bodyPr>
          <a:lstStyle/>
          <a:p>
            <a:r>
              <a:rPr lang="es-AR" dirty="0">
                <a:solidFill>
                  <a:schemeClr val="accent1">
                    <a:lumMod val="60000"/>
                    <a:lumOff val="40000"/>
                  </a:schemeClr>
                </a:solidFill>
              </a:rPr>
              <a:t>CORE</a:t>
            </a:r>
          </a:p>
        </p:txBody>
      </p:sp>
      <p:sp>
        <p:nvSpPr>
          <p:cNvPr id="14" name="CuadroTexto 13">
            <a:extLst>
              <a:ext uri="{FF2B5EF4-FFF2-40B4-BE49-F238E27FC236}">
                <a16:creationId xmlns:a16="http://schemas.microsoft.com/office/drawing/2014/main" id="{10928AEA-FBF1-435E-A9D6-50499E756512}"/>
              </a:ext>
            </a:extLst>
          </p:cNvPr>
          <p:cNvSpPr txBox="1"/>
          <p:nvPr/>
        </p:nvSpPr>
        <p:spPr>
          <a:xfrm rot="16200000">
            <a:off x="5151237" y="2087750"/>
            <a:ext cx="1059906" cy="369332"/>
          </a:xfrm>
          <a:prstGeom prst="rect">
            <a:avLst/>
          </a:prstGeom>
          <a:noFill/>
        </p:spPr>
        <p:txBody>
          <a:bodyPr wrap="none" rtlCol="0">
            <a:spAutoFit/>
          </a:bodyPr>
          <a:lstStyle>
            <a:defPPr>
              <a:defRPr lang="es-AR"/>
            </a:defPPr>
            <a:lvl1pPr>
              <a:defRPr>
                <a:solidFill>
                  <a:schemeClr val="accent1">
                    <a:lumMod val="60000"/>
                    <a:lumOff val="40000"/>
                  </a:schemeClr>
                </a:solidFill>
              </a:defRPr>
            </a:lvl1pPr>
          </a:lstStyle>
          <a:p>
            <a:r>
              <a:rPr lang="en-US" cap="all" dirty="0"/>
              <a:t>GENERAL</a:t>
            </a:r>
            <a:endParaRPr lang="es-AR" cap="all" dirty="0"/>
          </a:p>
        </p:txBody>
      </p:sp>
      <p:pic>
        <p:nvPicPr>
          <p:cNvPr id="13" name="Imagen 12"/>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 contrast="-2000"/>
                    </a14:imgEffect>
                  </a14:imgLayer>
                </a14:imgProps>
              </a:ext>
            </a:extLst>
          </a:blip>
          <a:stretch>
            <a:fillRect/>
          </a:stretch>
        </p:blipFill>
        <p:spPr>
          <a:xfrm>
            <a:off x="228600" y="4868333"/>
            <a:ext cx="1219200" cy="1779082"/>
          </a:xfrm>
          <a:prstGeom prst="rect">
            <a:avLst/>
          </a:prstGeom>
        </p:spPr>
      </p:pic>
      <p:cxnSp>
        <p:nvCxnSpPr>
          <p:cNvPr id="16" name="Conector recto 15">
            <a:extLst>
              <a:ext uri="{FF2B5EF4-FFF2-40B4-BE49-F238E27FC236}">
                <a16:creationId xmlns:a16="http://schemas.microsoft.com/office/drawing/2014/main" id="{F3B9B5B4-8DFE-482B-B5A2-6F98E03180B7}"/>
              </a:ext>
            </a:extLst>
          </p:cNvPr>
          <p:cNvCxnSpPr>
            <a:cxnSpLocks/>
          </p:cNvCxnSpPr>
          <p:nvPr/>
        </p:nvCxnSpPr>
        <p:spPr>
          <a:xfrm>
            <a:off x="6521725" y="470383"/>
            <a:ext cx="5670275" cy="1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3B9B5B4-8DFE-482B-B5A2-6F98E03180B7}"/>
              </a:ext>
            </a:extLst>
          </p:cNvPr>
          <p:cNvCxnSpPr>
            <a:cxnSpLocks/>
          </p:cNvCxnSpPr>
          <p:nvPr/>
        </p:nvCxnSpPr>
        <p:spPr>
          <a:xfrm>
            <a:off x="6560678" y="2404633"/>
            <a:ext cx="56313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F3B9B5B4-8DFE-482B-B5A2-6F98E03180B7}"/>
              </a:ext>
            </a:extLst>
          </p:cNvPr>
          <p:cNvCxnSpPr>
            <a:cxnSpLocks/>
          </p:cNvCxnSpPr>
          <p:nvPr/>
        </p:nvCxnSpPr>
        <p:spPr>
          <a:xfrm>
            <a:off x="6755192" y="6136039"/>
            <a:ext cx="54368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F3B9B5B4-8DFE-482B-B5A2-6F98E03180B7}"/>
              </a:ext>
            </a:extLst>
          </p:cNvPr>
          <p:cNvCxnSpPr>
            <a:cxnSpLocks/>
          </p:cNvCxnSpPr>
          <p:nvPr/>
        </p:nvCxnSpPr>
        <p:spPr>
          <a:xfrm>
            <a:off x="6692395" y="3629975"/>
            <a:ext cx="552610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10928AEA-FBF1-435E-A9D6-50499E756512}"/>
              </a:ext>
            </a:extLst>
          </p:cNvPr>
          <p:cNvSpPr txBox="1"/>
          <p:nvPr/>
        </p:nvSpPr>
        <p:spPr>
          <a:xfrm rot="16200000">
            <a:off x="5215929" y="3515469"/>
            <a:ext cx="1033616" cy="369332"/>
          </a:xfrm>
          <a:prstGeom prst="rect">
            <a:avLst/>
          </a:prstGeom>
          <a:noFill/>
        </p:spPr>
        <p:txBody>
          <a:bodyPr wrap="none" rtlCol="0">
            <a:spAutoFit/>
          </a:bodyPr>
          <a:lstStyle>
            <a:defPPr>
              <a:defRPr lang="es-AR"/>
            </a:defPPr>
            <a:lvl1pPr>
              <a:defRPr>
                <a:solidFill>
                  <a:schemeClr val="accent1">
                    <a:lumMod val="60000"/>
                    <a:lumOff val="40000"/>
                  </a:schemeClr>
                </a:solidFill>
              </a:defRPr>
            </a:lvl1pPr>
          </a:lstStyle>
          <a:p>
            <a:r>
              <a:rPr lang="en-US" cap="all" dirty="0"/>
              <a:t>ARBOLES</a:t>
            </a:r>
            <a:endParaRPr lang="es-AR" cap="all" dirty="0"/>
          </a:p>
        </p:txBody>
      </p:sp>
      <p:cxnSp>
        <p:nvCxnSpPr>
          <p:cNvPr id="21" name="Conector recto 20">
            <a:extLst>
              <a:ext uri="{FF2B5EF4-FFF2-40B4-BE49-F238E27FC236}">
                <a16:creationId xmlns:a16="http://schemas.microsoft.com/office/drawing/2014/main" id="{FB0356B1-9972-45D7-95C1-AA85B10D5A2B}"/>
              </a:ext>
            </a:extLst>
          </p:cNvPr>
          <p:cNvCxnSpPr>
            <a:cxnSpLocks/>
          </p:cNvCxnSpPr>
          <p:nvPr/>
        </p:nvCxnSpPr>
        <p:spPr>
          <a:xfrm>
            <a:off x="6718899" y="4848813"/>
            <a:ext cx="5499605" cy="1952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21ED1A38-8496-4F07-A6FC-20E6681BC9E6}"/>
              </a:ext>
            </a:extLst>
          </p:cNvPr>
          <p:cNvSpPr txBox="1"/>
          <p:nvPr/>
        </p:nvSpPr>
        <p:spPr>
          <a:xfrm>
            <a:off x="6226922" y="579424"/>
            <a:ext cx="301686" cy="369332"/>
          </a:xfrm>
          <a:prstGeom prst="rect">
            <a:avLst/>
          </a:prstGeom>
          <a:solidFill>
            <a:schemeClr val="tx1">
              <a:lumMod val="95000"/>
              <a:lumOff val="5000"/>
            </a:schemeClr>
          </a:solidFill>
          <a:ln>
            <a:solidFill>
              <a:schemeClr val="accent1"/>
            </a:solidFill>
          </a:ln>
        </p:spPr>
        <p:txBody>
          <a:bodyPr wrap="none" rtlCol="0">
            <a:spAutoFit/>
          </a:bodyPr>
          <a:lstStyle/>
          <a:p>
            <a:r>
              <a:rPr lang="es-AR" dirty="0">
                <a:solidFill>
                  <a:schemeClr val="accent5">
                    <a:lumMod val="60000"/>
                    <a:lumOff val="40000"/>
                  </a:schemeClr>
                </a:solidFill>
              </a:rPr>
              <a:t>1</a:t>
            </a:r>
          </a:p>
        </p:txBody>
      </p:sp>
      <p:sp>
        <p:nvSpPr>
          <p:cNvPr id="23" name="CuadroTexto 22">
            <a:extLst>
              <a:ext uri="{FF2B5EF4-FFF2-40B4-BE49-F238E27FC236}">
                <a16:creationId xmlns:a16="http://schemas.microsoft.com/office/drawing/2014/main" id="{25225A86-E774-4D2B-A7BA-9A484EB921C2}"/>
              </a:ext>
            </a:extLst>
          </p:cNvPr>
          <p:cNvSpPr txBox="1"/>
          <p:nvPr/>
        </p:nvSpPr>
        <p:spPr>
          <a:xfrm>
            <a:off x="6184437" y="1466328"/>
            <a:ext cx="301686" cy="369332"/>
          </a:xfrm>
          <a:prstGeom prst="rect">
            <a:avLst/>
          </a:prstGeom>
          <a:solidFill>
            <a:schemeClr val="tx1">
              <a:lumMod val="95000"/>
              <a:lumOff val="5000"/>
            </a:schemeClr>
          </a:solidFill>
          <a:ln>
            <a:solidFill>
              <a:schemeClr val="accent1"/>
            </a:solidFill>
          </a:ln>
        </p:spPr>
        <p:txBody>
          <a:bodyPr wrap="none" rtlCol="0">
            <a:spAutoFit/>
          </a:bodyPr>
          <a:lstStyle/>
          <a:p>
            <a:r>
              <a:rPr lang="es-AR" dirty="0">
                <a:solidFill>
                  <a:schemeClr val="accent5">
                    <a:lumMod val="60000"/>
                    <a:lumOff val="40000"/>
                  </a:schemeClr>
                </a:solidFill>
              </a:rPr>
              <a:t>2</a:t>
            </a:r>
          </a:p>
        </p:txBody>
      </p:sp>
      <p:sp>
        <p:nvSpPr>
          <p:cNvPr id="24" name="CuadroTexto 23">
            <a:extLst>
              <a:ext uri="{FF2B5EF4-FFF2-40B4-BE49-F238E27FC236}">
                <a16:creationId xmlns:a16="http://schemas.microsoft.com/office/drawing/2014/main" id="{3B7E04E5-C617-4297-A1FB-AABB764A07D6}"/>
              </a:ext>
            </a:extLst>
          </p:cNvPr>
          <p:cNvSpPr txBox="1"/>
          <p:nvPr/>
        </p:nvSpPr>
        <p:spPr>
          <a:xfrm>
            <a:off x="6169063" y="2715843"/>
            <a:ext cx="301686" cy="369332"/>
          </a:xfrm>
          <a:prstGeom prst="rect">
            <a:avLst/>
          </a:prstGeom>
          <a:solidFill>
            <a:schemeClr val="tx1">
              <a:lumMod val="95000"/>
              <a:lumOff val="5000"/>
            </a:schemeClr>
          </a:solidFill>
          <a:ln>
            <a:solidFill>
              <a:schemeClr val="accent1"/>
            </a:solidFill>
          </a:ln>
        </p:spPr>
        <p:txBody>
          <a:bodyPr wrap="none" rtlCol="0">
            <a:spAutoFit/>
          </a:bodyPr>
          <a:lstStyle/>
          <a:p>
            <a:r>
              <a:rPr lang="es-AR" dirty="0">
                <a:solidFill>
                  <a:schemeClr val="accent5">
                    <a:lumMod val="60000"/>
                    <a:lumOff val="40000"/>
                  </a:schemeClr>
                </a:solidFill>
              </a:rPr>
              <a:t>3</a:t>
            </a:r>
          </a:p>
        </p:txBody>
      </p:sp>
    </p:spTree>
    <p:extLst>
      <p:ext uri="{BB962C8B-B14F-4D97-AF65-F5344CB8AC3E}">
        <p14:creationId xmlns:p14="http://schemas.microsoft.com/office/powerpoint/2010/main" val="1000203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3635932" cy="523220"/>
          </a:xfrm>
          <a:prstGeom prst="rect">
            <a:avLst/>
          </a:prstGeom>
          <a:noFill/>
        </p:spPr>
        <p:txBody>
          <a:bodyPr wrap="none" rtlCol="0">
            <a:spAutoFit/>
          </a:bodyPr>
          <a:lstStyle/>
          <a:p>
            <a:r>
              <a:rPr lang="es-AR" sz="2800" dirty="0">
                <a:solidFill>
                  <a:schemeClr val="bg1"/>
                </a:solidFill>
                <a:latin typeface="Segoe UI Variable Display" pitchFamily="2" charset="0"/>
              </a:rPr>
              <a:t>Arboles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err="1">
                <a:solidFill>
                  <a:schemeClr val="bg1"/>
                </a:solidFill>
              </a:rPr>
              <a:t>Arbol</a:t>
            </a:r>
            <a:r>
              <a:rPr lang="es-AR" sz="2800" dirty="0">
                <a:solidFill>
                  <a:schemeClr val="bg1"/>
                </a:solidFill>
              </a:rPr>
              <a:t> Binario</a:t>
            </a:r>
          </a:p>
        </p:txBody>
      </p:sp>
      <p:sp>
        <p:nvSpPr>
          <p:cNvPr id="2" name="CuadroTexto 1">
            <a:extLst>
              <a:ext uri="{FF2B5EF4-FFF2-40B4-BE49-F238E27FC236}">
                <a16:creationId xmlns:a16="http://schemas.microsoft.com/office/drawing/2014/main" id="{6947D910-981D-4B63-B9D4-6AEECF0DAC6D}"/>
              </a:ext>
            </a:extLst>
          </p:cNvPr>
          <p:cNvSpPr txBox="1"/>
          <p:nvPr/>
        </p:nvSpPr>
        <p:spPr>
          <a:xfrm>
            <a:off x="8712127" y="5890846"/>
            <a:ext cx="3366098" cy="1077218"/>
          </a:xfrm>
          <a:prstGeom prst="rect">
            <a:avLst/>
          </a:prstGeom>
          <a:noFill/>
        </p:spPr>
        <p:txBody>
          <a:bodyPr wrap="square" rtlCol="0">
            <a:spAutoFit/>
          </a:bodyPr>
          <a:lstStyle/>
          <a:p>
            <a:r>
              <a:rPr lang="es-AR" sz="3200" dirty="0">
                <a:solidFill>
                  <a:schemeClr val="bg1"/>
                </a:solidFill>
              </a:rPr>
              <a:t>Btree_Full.cpp</a:t>
            </a:r>
          </a:p>
          <a:p>
            <a:endParaRPr lang="es-AR" sz="3200" dirty="0">
              <a:solidFill>
                <a:schemeClr val="bg1"/>
              </a:solidFill>
            </a:endParaRPr>
          </a:p>
        </p:txBody>
      </p:sp>
      <p:pic>
        <p:nvPicPr>
          <p:cNvPr id="5" name="Imagen 4">
            <a:hlinkClick r:id="rId2"/>
            <a:extLst>
              <a:ext uri="{FF2B5EF4-FFF2-40B4-BE49-F238E27FC236}">
                <a16:creationId xmlns:a16="http://schemas.microsoft.com/office/drawing/2014/main" id="{76DBC566-5EBE-8D41-D301-E56F0A35433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344453" y="4780429"/>
            <a:ext cx="1241250" cy="965417"/>
          </a:xfrm>
          <a:prstGeom prst="rect">
            <a:avLst/>
          </a:prstGeom>
        </p:spPr>
      </p:pic>
    </p:spTree>
    <p:extLst>
      <p:ext uri="{BB962C8B-B14F-4D97-AF65-F5344CB8AC3E}">
        <p14:creationId xmlns:p14="http://schemas.microsoft.com/office/powerpoint/2010/main" val="326707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002FF1E-C6FC-EBC9-A2D4-9FEBB4D76723}"/>
              </a:ext>
            </a:extLst>
          </p:cNvPr>
          <p:cNvSpPr txBox="1"/>
          <p:nvPr/>
        </p:nvSpPr>
        <p:spPr>
          <a:xfrm>
            <a:off x="1953040" y="2492854"/>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a:t>
            </a:r>
            <a:r>
              <a:rPr lang="es-MX" sz="4800" b="1" dirty="0">
                <a:solidFill>
                  <a:schemeClr val="accent1">
                    <a:lumMod val="60000"/>
                    <a:lumOff val="40000"/>
                  </a:schemeClr>
                </a:solidFill>
                <a:latin typeface="+mj-lt"/>
              </a:rPr>
              <a:t> Arboles Binarios</a:t>
            </a:r>
            <a:br>
              <a:rPr lang="es-MX" sz="4400" b="1" i="0" dirty="0">
                <a:solidFill>
                  <a:schemeClr val="bg1"/>
                </a:solidFill>
                <a:effectLst/>
                <a:latin typeface="+mj-lt"/>
              </a:rPr>
            </a:br>
            <a:r>
              <a:rPr lang="es-MX" sz="4400" b="1" i="0" dirty="0">
                <a:solidFill>
                  <a:schemeClr val="bg1"/>
                </a:solidFill>
                <a:effectLst/>
                <a:latin typeface="+mj-lt"/>
              </a:rPr>
              <a:t>Búsqueda.</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3" name="CuadroTexto 2">
            <a:extLst>
              <a:ext uri="{FF2B5EF4-FFF2-40B4-BE49-F238E27FC236}">
                <a16:creationId xmlns:a16="http://schemas.microsoft.com/office/drawing/2014/main" id="{0930C36E-85CB-4F71-4591-E35521404606}"/>
              </a:ext>
            </a:extLst>
          </p:cNvPr>
          <p:cNvSpPr txBox="1"/>
          <p:nvPr/>
        </p:nvSpPr>
        <p:spPr>
          <a:xfrm>
            <a:off x="8931445" y="3703823"/>
            <a:ext cx="3288691" cy="584775"/>
          </a:xfrm>
          <a:prstGeom prst="rect">
            <a:avLst/>
          </a:prstGeom>
          <a:noFill/>
        </p:spPr>
        <p:txBody>
          <a:bodyPr wrap="square">
            <a:spAutoFit/>
          </a:bodyPr>
          <a:lstStyle/>
          <a:p>
            <a:r>
              <a:rPr lang="es-AR" sz="3200" dirty="0" err="1">
                <a:solidFill>
                  <a:schemeClr val="bg1"/>
                </a:solidFill>
              </a:rPr>
              <a:t>Binary</a:t>
            </a:r>
            <a:r>
              <a:rPr lang="es-AR" sz="3200" dirty="0">
                <a:solidFill>
                  <a:schemeClr val="bg1"/>
                </a:solidFill>
              </a:rPr>
              <a:t> </a:t>
            </a:r>
            <a:r>
              <a:rPr lang="es-AR" sz="3200" dirty="0" err="1">
                <a:solidFill>
                  <a:schemeClr val="bg1"/>
                </a:solidFill>
              </a:rPr>
              <a:t>Search</a:t>
            </a:r>
            <a:r>
              <a:rPr lang="es-AR" sz="3200" dirty="0">
                <a:solidFill>
                  <a:schemeClr val="bg1"/>
                </a:solidFill>
              </a:rPr>
              <a:t> </a:t>
            </a:r>
            <a:r>
              <a:rPr lang="es-AR" sz="3200" dirty="0" err="1">
                <a:solidFill>
                  <a:schemeClr val="bg1"/>
                </a:solidFill>
              </a:rPr>
              <a:t>Tree</a:t>
            </a:r>
            <a:r>
              <a:rPr lang="es-AR" sz="3200" dirty="0">
                <a:solidFill>
                  <a:schemeClr val="bg1"/>
                </a:solidFill>
              </a:rPr>
              <a:t> </a:t>
            </a:r>
          </a:p>
        </p:txBody>
      </p:sp>
      <p:cxnSp>
        <p:nvCxnSpPr>
          <p:cNvPr id="5" name="Conector recto 4">
            <a:extLst>
              <a:ext uri="{FF2B5EF4-FFF2-40B4-BE49-F238E27FC236}">
                <a16:creationId xmlns:a16="http://schemas.microsoft.com/office/drawing/2014/main" id="{6E8E1DA4-1D3D-CCE3-643E-07E90F708129}"/>
              </a:ext>
            </a:extLst>
          </p:cNvPr>
          <p:cNvCxnSpPr/>
          <p:nvPr/>
        </p:nvCxnSpPr>
        <p:spPr>
          <a:xfrm flipH="1">
            <a:off x="4546729" y="3760095"/>
            <a:ext cx="7603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699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42716"/>
            <a:ext cx="8610374" cy="822698"/>
          </a:xfrm>
        </p:spPr>
        <p:txBody>
          <a:bodyPr>
            <a:normAutofit/>
          </a:bodyPr>
          <a:lstStyle/>
          <a:p>
            <a:r>
              <a:rPr lang="es-AR" sz="3200" dirty="0">
                <a:solidFill>
                  <a:schemeClr val="bg1"/>
                </a:solidFill>
              </a:rPr>
              <a:t>Árboles binarios de búsqueda</a:t>
            </a:r>
            <a:endParaRPr lang="es-ES" sz="3200" dirty="0">
              <a:solidFill>
                <a:schemeClr val="bg1"/>
              </a:solidFill>
            </a:endParaRPr>
          </a:p>
        </p:txBody>
      </p:sp>
      <p:sp>
        <p:nvSpPr>
          <p:cNvPr id="3" name="2 Marcador de contenido"/>
          <p:cNvSpPr>
            <a:spLocks noGrp="1"/>
          </p:cNvSpPr>
          <p:nvPr>
            <p:ph idx="1"/>
          </p:nvPr>
        </p:nvSpPr>
        <p:spPr>
          <a:xfrm>
            <a:off x="1063911" y="1574033"/>
            <a:ext cx="10064177" cy="3468435"/>
          </a:xfrm>
        </p:spPr>
        <p:txBody>
          <a:bodyPr>
            <a:normAutofit/>
          </a:bodyPr>
          <a:lstStyle/>
          <a:p>
            <a:pPr marL="0" indent="0">
              <a:buNone/>
            </a:pPr>
            <a:r>
              <a:rPr lang="es-MX" sz="1600" dirty="0">
                <a:solidFill>
                  <a:schemeClr val="bg1"/>
                </a:solidFill>
              </a:rPr>
              <a:t>Un árbol binario de búsqueda se caracteriza porque la información de cada nodo es mayor que la información de cada uno de los nodos que están en su subárbol izquierdo y menor que la almacenada en los nodos que están en su subárbol derecho. La figura 7.8 presenta un ejemplo de árbol binario de búsqueda. Observe que todos los valores que están a la izquierda del 710 son menores que él. A su vez, los que están a su derecha son mayores. La misma regla se aplica en todos los nodos.</a:t>
            </a:r>
            <a:endParaRPr lang="es-ES" sz="1815" dirty="0">
              <a:solidFill>
                <a:schemeClr val="bg1"/>
              </a:solidFill>
            </a:endParaRPr>
          </a:p>
        </p:txBody>
      </p:sp>
      <p:sp>
        <p:nvSpPr>
          <p:cNvPr id="4" name="3 Marcador de fecha"/>
          <p:cNvSpPr>
            <a:spLocks noGrp="1"/>
          </p:cNvSpPr>
          <p:nvPr>
            <p:ph type="dt" sz="half" idx="10"/>
          </p:nvPr>
        </p:nvSpPr>
        <p:spPr/>
        <p:txBody>
          <a:bodyPr/>
          <a:lstStyle/>
          <a:p>
            <a:fld id="{0EC30E42-5552-43E8-840B-E813EF983B33}" type="datetime12">
              <a:rPr lang="es-AR" smtClean="0"/>
              <a:t>6:35 a. m.</a:t>
            </a:fld>
            <a:endParaRPr lang="en-US"/>
          </a:p>
        </p:txBody>
      </p:sp>
      <p:sp>
        <p:nvSpPr>
          <p:cNvPr id="5" name="Marcador de pie de página 4"/>
          <p:cNvSpPr>
            <a:spLocks noGrp="1"/>
          </p:cNvSpPr>
          <p:nvPr>
            <p:ph type="ftr" sz="quarter" idx="11"/>
          </p:nvPr>
        </p:nvSpPr>
        <p:spPr/>
        <p:txBody>
          <a:bodyPr/>
          <a:lstStyle/>
          <a:p>
            <a:r>
              <a:rPr lang="sv-SE"/>
              <a:t>AyED II - ISFTN 151 - Anlaista de Sistemas</a:t>
            </a:r>
            <a:endParaRPr lang="es-AR"/>
          </a:p>
        </p:txBody>
      </p:sp>
      <p:cxnSp>
        <p:nvCxnSpPr>
          <p:cNvPr id="7" name="Conector recto 6">
            <a:extLst>
              <a:ext uri="{FF2B5EF4-FFF2-40B4-BE49-F238E27FC236}">
                <a16:creationId xmlns:a16="http://schemas.microsoft.com/office/drawing/2014/main" id="{4514FBCF-AAA3-4F2A-B605-AC05E9A4D54F}"/>
              </a:ext>
            </a:extLst>
          </p:cNvPr>
          <p:cNvCxnSpPr/>
          <p:nvPr/>
        </p:nvCxnSpPr>
        <p:spPr>
          <a:xfrm>
            <a:off x="1526320" y="702129"/>
            <a:ext cx="10163331"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3F31AE0E-013B-4F75-B6AF-C53CAC5B3448}"/>
              </a:ext>
            </a:extLst>
          </p:cNvPr>
          <p:cNvPicPr>
            <a:picLocks noChangeAspect="1"/>
          </p:cNvPicPr>
          <p:nvPr/>
        </p:nvPicPr>
        <p:blipFill>
          <a:blip r:embed="rId2"/>
          <a:stretch>
            <a:fillRect/>
          </a:stretch>
        </p:blipFill>
        <p:spPr>
          <a:xfrm>
            <a:off x="7162631" y="3071606"/>
            <a:ext cx="4361945" cy="2679481"/>
          </a:xfrm>
          <a:prstGeom prst="rect">
            <a:avLst/>
          </a:prstGeom>
        </p:spPr>
      </p:pic>
      <p:sp>
        <p:nvSpPr>
          <p:cNvPr id="10" name="CuadroTexto 9">
            <a:extLst>
              <a:ext uri="{FF2B5EF4-FFF2-40B4-BE49-F238E27FC236}">
                <a16:creationId xmlns:a16="http://schemas.microsoft.com/office/drawing/2014/main" id="{69D4CB32-8353-4CCD-94D5-870CEA6BF4AA}"/>
              </a:ext>
            </a:extLst>
          </p:cNvPr>
          <p:cNvSpPr txBox="1"/>
          <p:nvPr/>
        </p:nvSpPr>
        <p:spPr>
          <a:xfrm>
            <a:off x="1038486" y="2865918"/>
            <a:ext cx="6098720" cy="2800767"/>
          </a:xfrm>
          <a:prstGeom prst="rect">
            <a:avLst/>
          </a:prstGeom>
          <a:noFill/>
        </p:spPr>
        <p:txBody>
          <a:bodyPr wrap="square">
            <a:spAutoFit/>
          </a:bodyPr>
          <a:lstStyle/>
          <a:p>
            <a:r>
              <a:rPr lang="es-MX" sz="1600" dirty="0">
                <a:solidFill>
                  <a:schemeClr val="bg1"/>
                </a:solidFill>
              </a:rPr>
              <a:t>El recorrido </a:t>
            </a:r>
            <a:r>
              <a:rPr lang="es-MX" sz="1600" dirty="0" err="1">
                <a:solidFill>
                  <a:schemeClr val="bg1"/>
                </a:solidFill>
              </a:rPr>
              <a:t>inorden</a:t>
            </a:r>
            <a:r>
              <a:rPr lang="es-MX" sz="1600" dirty="0">
                <a:solidFill>
                  <a:schemeClr val="bg1"/>
                </a:solidFill>
              </a:rPr>
              <a:t> de un árbol binario de búsqueda genera una lista ordenada de manera creciente de todos sus elementos. Tomando el árbol de la figura 7.8, este recorrido proporcionaría los elementos en el siguiente orden:</a:t>
            </a:r>
            <a:br>
              <a:rPr lang="es-MX" sz="1600" dirty="0">
                <a:solidFill>
                  <a:schemeClr val="bg1"/>
                </a:solidFill>
              </a:rPr>
            </a:br>
            <a:endParaRPr lang="es-MX" sz="1600" dirty="0">
              <a:solidFill>
                <a:schemeClr val="bg1"/>
              </a:solidFill>
            </a:endParaRPr>
          </a:p>
          <a:p>
            <a:r>
              <a:rPr lang="es-MX" sz="1600" dirty="0">
                <a:solidFill>
                  <a:schemeClr val="bg1"/>
                </a:solidFill>
              </a:rPr>
              <a:t> 70 – 143 – 689 – 702 – 710 – 1040 – 2000 – 2099 – 3300 </a:t>
            </a:r>
          </a:p>
          <a:p>
            <a:br>
              <a:rPr lang="es-MX" sz="1600" dirty="0">
                <a:solidFill>
                  <a:schemeClr val="bg1"/>
                </a:solidFill>
              </a:rPr>
            </a:br>
            <a:r>
              <a:rPr lang="es-MX" sz="1600" dirty="0">
                <a:solidFill>
                  <a:schemeClr val="bg1"/>
                </a:solidFill>
              </a:rPr>
              <a:t>El orden que existe entre la información almacenada en el árbol facilita la operación de búsqueda de cualquiera de sus elementos. A continuación se analizarán las operaciones de búsqueda, inserción y eliminación en árboles binarios de búsqueda. </a:t>
            </a:r>
            <a:endParaRPr lang="es-AR" sz="1600"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C01B994-F805-4074-B3F4-A551EFD02896}"/>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0205563F-1B68-4C5F-B561-CB7901944794}"/>
              </a:ext>
            </a:extLst>
          </p:cNvPr>
          <p:cNvSpPr>
            <a:spLocks noGrp="1"/>
          </p:cNvSpPr>
          <p:nvPr>
            <p:ph type="ftr" sz="quarter" idx="11"/>
          </p:nvPr>
        </p:nvSpPr>
        <p:spPr/>
        <p:txBody>
          <a:bodyPr/>
          <a:lstStyle/>
          <a:p>
            <a:r>
              <a:rPr lang="sv-SE"/>
              <a:t>AyED II - ISFTN 151 - Anlaista de Sistemas</a:t>
            </a:r>
            <a:endParaRPr lang="es-AR"/>
          </a:p>
        </p:txBody>
      </p:sp>
      <p:sp>
        <p:nvSpPr>
          <p:cNvPr id="7" name="CuadroTexto 6">
            <a:extLst>
              <a:ext uri="{FF2B5EF4-FFF2-40B4-BE49-F238E27FC236}">
                <a16:creationId xmlns:a16="http://schemas.microsoft.com/office/drawing/2014/main" id="{6F634D4B-5BC1-4278-BBA5-C795093D14F9}"/>
              </a:ext>
            </a:extLst>
          </p:cNvPr>
          <p:cNvSpPr txBox="1"/>
          <p:nvPr/>
        </p:nvSpPr>
        <p:spPr>
          <a:xfrm>
            <a:off x="532040" y="142421"/>
            <a:ext cx="9963682" cy="701731"/>
          </a:xfrm>
          <a:prstGeom prst="rect">
            <a:avLst/>
          </a:prstGeom>
        </p:spPr>
        <p:txBody>
          <a:bodyPr vert="horz" lIns="91440" tIns="45720" rIns="91440" bIns="45720" rtlCol="0" anchor="ctr">
            <a:normAutofit/>
          </a:bodyPr>
          <a:lstStyle>
            <a:lvl1pPr defTabSz="914400">
              <a:lnSpc>
                <a:spcPct val="90000"/>
              </a:lnSpc>
              <a:spcBef>
                <a:spcPct val="0"/>
              </a:spcBef>
              <a:buNone/>
              <a:defRPr sz="4400">
                <a:latin typeface="+mj-lt"/>
                <a:ea typeface="+mj-ea"/>
                <a:cs typeface="+mj-cs"/>
              </a:defRPr>
            </a:lvl1pPr>
          </a:lstStyle>
          <a:p>
            <a:r>
              <a:rPr lang="es-MX" sz="3200" dirty="0">
                <a:solidFill>
                  <a:schemeClr val="bg1"/>
                </a:solidFill>
              </a:rPr>
              <a:t>Árboles binarios de búsqueda </a:t>
            </a:r>
            <a:r>
              <a:rPr lang="es-MX" sz="3200" b="1" dirty="0">
                <a:solidFill>
                  <a:schemeClr val="bg1"/>
                </a:solidFill>
                <a:latin typeface="+mj-lt"/>
              </a:rPr>
              <a:t>|</a:t>
            </a:r>
            <a:r>
              <a:rPr lang="es-MX" sz="3200" dirty="0">
                <a:solidFill>
                  <a:schemeClr val="bg1"/>
                </a:solidFill>
              </a:rPr>
              <a:t>  </a:t>
            </a:r>
            <a:r>
              <a:rPr lang="es-AR" sz="3200" dirty="0">
                <a:solidFill>
                  <a:schemeClr val="bg1"/>
                </a:solidFill>
              </a:rPr>
              <a:t>Operación de búsqueda</a:t>
            </a:r>
          </a:p>
        </p:txBody>
      </p:sp>
      <p:sp>
        <p:nvSpPr>
          <p:cNvPr id="9" name="CuadroTexto 8">
            <a:extLst>
              <a:ext uri="{FF2B5EF4-FFF2-40B4-BE49-F238E27FC236}">
                <a16:creationId xmlns:a16="http://schemas.microsoft.com/office/drawing/2014/main" id="{3D19A3B1-C6CC-4CFF-AD90-41B2A5EF9CFE}"/>
              </a:ext>
            </a:extLst>
          </p:cNvPr>
          <p:cNvSpPr txBox="1"/>
          <p:nvPr/>
        </p:nvSpPr>
        <p:spPr>
          <a:xfrm>
            <a:off x="532040" y="1062006"/>
            <a:ext cx="6098720" cy="5632311"/>
          </a:xfrm>
          <a:prstGeom prst="rect">
            <a:avLst/>
          </a:prstGeom>
          <a:noFill/>
        </p:spPr>
        <p:txBody>
          <a:bodyPr wrap="square">
            <a:spAutoFit/>
          </a:bodyPr>
          <a:lstStyle/>
          <a:p>
            <a:r>
              <a:rPr lang="es-MX" dirty="0">
                <a:solidFill>
                  <a:schemeClr val="bg1"/>
                </a:solidFill>
              </a:rPr>
              <a:t>Para llevar a cabo la búsqueda de un elemento en un árbol binario de búsqueda se procede de la siguiente manera: </a:t>
            </a:r>
            <a:br>
              <a:rPr lang="es-MX" dirty="0">
                <a:solidFill>
                  <a:schemeClr val="bg1"/>
                </a:solidFill>
              </a:rPr>
            </a:br>
            <a:endParaRPr lang="es-MX" dirty="0">
              <a:solidFill>
                <a:schemeClr val="bg1"/>
              </a:solidFill>
            </a:endParaRPr>
          </a:p>
          <a:p>
            <a:pPr marL="342900" indent="-342900">
              <a:buAutoNum type="arabicPeriod"/>
            </a:pPr>
            <a:r>
              <a:rPr lang="es-MX" dirty="0">
                <a:solidFill>
                  <a:schemeClr val="bg1"/>
                </a:solidFill>
              </a:rPr>
              <a:t>Se evalúa si el nodo visitado (la primera vez es la raíz) está definido. </a:t>
            </a:r>
          </a:p>
          <a:p>
            <a:pPr marL="342900" indent="-342900">
              <a:buAutoNum type="arabicPeriod"/>
            </a:pPr>
            <a:r>
              <a:rPr lang="es-MX" dirty="0">
                <a:solidFill>
                  <a:schemeClr val="bg1"/>
                </a:solidFill>
              </a:rPr>
              <a:t>Si la respuesta es afirmativa, se pregunta si el dato buscado es menor que el dato visitado. </a:t>
            </a:r>
          </a:p>
          <a:p>
            <a:pPr marL="800100" lvl="1" indent="-342900">
              <a:buAutoNum type="arabicPeriod"/>
            </a:pPr>
            <a:r>
              <a:rPr lang="es-MX" dirty="0">
                <a:solidFill>
                  <a:schemeClr val="bg1"/>
                </a:solidFill>
              </a:rPr>
              <a:t>Si la respuesta es afirmativa, se procede a buscar el dato en el subárbol izquierdo. </a:t>
            </a:r>
          </a:p>
          <a:p>
            <a:pPr marL="800100" lvl="1" indent="-342900">
              <a:buAutoNum type="arabicPeriod"/>
            </a:pPr>
            <a:r>
              <a:rPr lang="es-MX" dirty="0">
                <a:solidFill>
                  <a:schemeClr val="bg1"/>
                </a:solidFill>
              </a:rPr>
              <a:t> Si la respuesta es negativa, se pregunta si el dato buscado es mayor que el dato visitado. </a:t>
            </a:r>
          </a:p>
          <a:p>
            <a:pPr marL="1257300" lvl="2" indent="-342900">
              <a:buAutoNum type="arabicPeriod"/>
            </a:pPr>
            <a:r>
              <a:rPr lang="es-MX" dirty="0">
                <a:solidFill>
                  <a:schemeClr val="bg1"/>
                </a:solidFill>
              </a:rPr>
              <a:t>Si la respuesta es afirmativa, se procede a buscar el dato en el subárbol derecho. </a:t>
            </a:r>
          </a:p>
          <a:p>
            <a:pPr marL="1257300" lvl="2" indent="-342900">
              <a:buAutoNum type="arabicPeriod"/>
            </a:pPr>
            <a:r>
              <a:rPr lang="es-MX" dirty="0">
                <a:solidFill>
                  <a:schemeClr val="bg1"/>
                </a:solidFill>
              </a:rPr>
              <a:t>Si la respuesta es negativa, la búsqueda termina exitosamente. El dato fue encontrado.</a:t>
            </a:r>
          </a:p>
          <a:p>
            <a:pPr marL="342900" indent="-342900">
              <a:buFontTx/>
              <a:buAutoNum type="arabicPeriod"/>
            </a:pPr>
            <a:r>
              <a:rPr lang="es-MX" dirty="0">
                <a:solidFill>
                  <a:schemeClr val="bg1"/>
                </a:solidFill>
              </a:rPr>
              <a:t>Si la respuesta a la pregunta 1 es negativa, entonces termina la búsqueda con un fracaso.</a:t>
            </a:r>
          </a:p>
          <a:p>
            <a:endParaRPr lang="es-MX" dirty="0">
              <a:solidFill>
                <a:schemeClr val="bg1"/>
              </a:solidFill>
            </a:endParaRPr>
          </a:p>
          <a:p>
            <a:pPr marL="1257300" lvl="2" indent="-342900">
              <a:buAutoNum type="arabicPeriod"/>
            </a:pPr>
            <a:endParaRPr lang="es-MX" dirty="0">
              <a:solidFill>
                <a:schemeClr val="bg1"/>
              </a:solidFill>
            </a:endParaRPr>
          </a:p>
          <a:p>
            <a:pPr lvl="2"/>
            <a:endParaRPr lang="es-AR" dirty="0">
              <a:solidFill>
                <a:schemeClr val="bg1"/>
              </a:solidFill>
            </a:endParaRPr>
          </a:p>
        </p:txBody>
      </p:sp>
      <p:pic>
        <p:nvPicPr>
          <p:cNvPr id="11" name="Imagen 10">
            <a:extLst>
              <a:ext uri="{FF2B5EF4-FFF2-40B4-BE49-F238E27FC236}">
                <a16:creationId xmlns:a16="http://schemas.microsoft.com/office/drawing/2014/main" id="{2362309C-1387-423B-90BF-7C876E1CB8D3}"/>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1000"/>
                    </a14:imgEffect>
                  </a14:imgLayer>
                </a14:imgProps>
              </a:ext>
            </a:extLst>
          </a:blip>
          <a:stretch>
            <a:fillRect/>
          </a:stretch>
        </p:blipFill>
        <p:spPr>
          <a:xfrm>
            <a:off x="6972592" y="1809381"/>
            <a:ext cx="4687368" cy="3239238"/>
          </a:xfrm>
          <a:prstGeom prst="rect">
            <a:avLst/>
          </a:prstGeom>
        </p:spPr>
      </p:pic>
    </p:spTree>
    <p:extLst>
      <p:ext uri="{BB962C8B-B14F-4D97-AF65-F5344CB8AC3E}">
        <p14:creationId xmlns:p14="http://schemas.microsoft.com/office/powerpoint/2010/main" val="195118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AC5682BB-94A0-427D-A761-37F3554C97EE}"/>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FEBB0A30-591A-414E-B9A6-E6A9D3A635DF}"/>
              </a:ext>
            </a:extLst>
          </p:cNvPr>
          <p:cNvSpPr>
            <a:spLocks noGrp="1"/>
          </p:cNvSpPr>
          <p:nvPr>
            <p:ph type="ftr" sz="quarter" idx="11"/>
          </p:nvPr>
        </p:nvSpPr>
        <p:spPr/>
        <p:txBody>
          <a:bodyPr/>
          <a:lstStyle/>
          <a:p>
            <a:r>
              <a:rPr lang="sv-SE"/>
              <a:t>AyED II - ISFTN 151 - Anlaista de Sistemas</a:t>
            </a:r>
            <a:endParaRPr lang="es-AR"/>
          </a:p>
        </p:txBody>
      </p:sp>
      <p:sp>
        <p:nvSpPr>
          <p:cNvPr id="6" name="1 Título">
            <a:extLst>
              <a:ext uri="{FF2B5EF4-FFF2-40B4-BE49-F238E27FC236}">
                <a16:creationId xmlns:a16="http://schemas.microsoft.com/office/drawing/2014/main" id="{06475210-3048-4909-9F37-F9FA43466DA4}"/>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de búsqueda - Ejemplo</a:t>
            </a:r>
            <a:endParaRPr lang="es-ES" sz="3200" dirty="0">
              <a:solidFill>
                <a:schemeClr val="bg1"/>
              </a:solidFill>
            </a:endParaRPr>
          </a:p>
        </p:txBody>
      </p:sp>
      <p:sp>
        <p:nvSpPr>
          <p:cNvPr id="8" name="CuadroTexto 7">
            <a:extLst>
              <a:ext uri="{FF2B5EF4-FFF2-40B4-BE49-F238E27FC236}">
                <a16:creationId xmlns:a16="http://schemas.microsoft.com/office/drawing/2014/main" id="{425278CC-8C96-4CEE-9F74-C06D8184B251}"/>
              </a:ext>
            </a:extLst>
          </p:cNvPr>
          <p:cNvSpPr txBox="1"/>
          <p:nvPr/>
        </p:nvSpPr>
        <p:spPr>
          <a:xfrm>
            <a:off x="561713" y="1726960"/>
            <a:ext cx="12282090" cy="4278094"/>
          </a:xfrm>
          <a:prstGeom prst="rect">
            <a:avLst/>
          </a:prstGeom>
          <a:noFill/>
        </p:spPr>
        <p:txBody>
          <a:bodyPr wrap="square">
            <a:spAutoFit/>
          </a:bodyPr>
          <a:lstStyle/>
          <a:p>
            <a:r>
              <a:rPr lang="es-MX" sz="1600" dirty="0">
                <a:solidFill>
                  <a:schemeClr val="bg1"/>
                </a:solidFill>
              </a:rPr>
              <a:t>TABLA 7.1 Operación de búsqueda en un árbol binario de búsqueda </a:t>
            </a:r>
          </a:p>
          <a:p>
            <a:r>
              <a:rPr lang="es-MX" sz="1600" dirty="0">
                <a:solidFill>
                  <a:schemeClr val="bg1"/>
                </a:solidFill>
              </a:rPr>
              <a:t>      </a:t>
            </a:r>
          </a:p>
          <a:p>
            <a:r>
              <a:rPr lang="es-MX" sz="1600" dirty="0">
                <a:solidFill>
                  <a:schemeClr val="bg1"/>
                </a:solidFill>
              </a:rPr>
              <a:t>1 Se evalúa si el nodo visitado (710) está definido. En este caso sí lo está. </a:t>
            </a:r>
            <a:br>
              <a:rPr lang="es-MX" sz="1600" dirty="0">
                <a:solidFill>
                  <a:schemeClr val="bg1"/>
                </a:solidFill>
              </a:rPr>
            </a:br>
            <a:r>
              <a:rPr lang="es-MX" sz="1600" dirty="0">
                <a:solidFill>
                  <a:schemeClr val="bg1"/>
                </a:solidFill>
              </a:rPr>
              <a:t>2 Se evalúa si el dato buscado (705) es menor que la información almacenada (710) en el nodo visitado. En este caso sí lo es. </a:t>
            </a:r>
            <a:br>
              <a:rPr lang="es-MX" sz="1600" dirty="0">
                <a:solidFill>
                  <a:schemeClr val="bg1"/>
                </a:solidFill>
              </a:rPr>
            </a:br>
            <a:r>
              <a:rPr lang="es-MX" sz="1600" dirty="0">
                <a:solidFill>
                  <a:schemeClr val="bg1"/>
                </a:solidFill>
              </a:rPr>
              <a:t>3 Se invoca el método con el subárbol izquierdo. </a:t>
            </a:r>
            <a:br>
              <a:rPr lang="es-MX" sz="1600" dirty="0">
                <a:solidFill>
                  <a:schemeClr val="bg1"/>
                </a:solidFill>
              </a:rPr>
            </a:br>
            <a:r>
              <a:rPr lang="es-MX" sz="1600" dirty="0">
                <a:solidFill>
                  <a:schemeClr val="bg1"/>
                </a:solidFill>
              </a:rPr>
              <a:t>4 Se evalúa si el nodo visitado (689) está definido. En este caso sí lo está. </a:t>
            </a:r>
            <a:br>
              <a:rPr lang="es-MX" sz="1600" dirty="0">
                <a:solidFill>
                  <a:schemeClr val="bg1"/>
                </a:solidFill>
              </a:rPr>
            </a:br>
            <a:r>
              <a:rPr lang="es-MX" sz="1600" dirty="0">
                <a:solidFill>
                  <a:schemeClr val="bg1"/>
                </a:solidFill>
              </a:rPr>
              <a:t>5 Se evalúa si el dato buscado (705) es menor que la información almacenada (689) en el nodo visitado. En este caso no lo es. </a:t>
            </a:r>
          </a:p>
          <a:p>
            <a:r>
              <a:rPr lang="es-MX" sz="1600" dirty="0">
                <a:solidFill>
                  <a:schemeClr val="bg1"/>
                </a:solidFill>
              </a:rPr>
              <a:t>6 Se evalúa si el dato buscado (705) es mayor que la información almacenada (689) en el nodo visitado. En este caso sí lo es. </a:t>
            </a:r>
          </a:p>
          <a:p>
            <a:r>
              <a:rPr lang="es-MX" sz="1600" dirty="0">
                <a:solidFill>
                  <a:schemeClr val="bg1"/>
                </a:solidFill>
              </a:rPr>
              <a:t>7 Se invoca el método con el subárbol derecho.</a:t>
            </a:r>
          </a:p>
          <a:p>
            <a:r>
              <a:rPr lang="es-MX" sz="1600" dirty="0">
                <a:solidFill>
                  <a:schemeClr val="bg1"/>
                </a:solidFill>
              </a:rPr>
              <a:t>8 Se evalúa si el nodo visitado (702) está definido. En este caso sí lo está. </a:t>
            </a:r>
          </a:p>
          <a:p>
            <a:r>
              <a:rPr lang="es-MX" sz="1600" dirty="0">
                <a:solidFill>
                  <a:schemeClr val="bg1"/>
                </a:solidFill>
              </a:rPr>
              <a:t>9 Se evalúa si el dato buscado (705) es menor que la información almacenada (702) en el nodo visitado. En este caso no lo es. </a:t>
            </a:r>
          </a:p>
          <a:p>
            <a:r>
              <a:rPr lang="es-MX" sz="1600" dirty="0">
                <a:solidFill>
                  <a:schemeClr val="bg1"/>
                </a:solidFill>
              </a:rPr>
              <a:t>10 Se evalúa si el dato buscado (705) es mayor que la información almacenada (702) en el nodo visitado. En este caso sí lo es. </a:t>
            </a:r>
          </a:p>
          <a:p>
            <a:r>
              <a:rPr lang="es-MX" sz="1600" dirty="0">
                <a:solidFill>
                  <a:schemeClr val="bg1"/>
                </a:solidFill>
              </a:rPr>
              <a:t>11 Se invoca el método con el subárbol derecho. </a:t>
            </a:r>
          </a:p>
          <a:p>
            <a:r>
              <a:rPr lang="es-MX" sz="1600" dirty="0">
                <a:solidFill>
                  <a:schemeClr val="bg1"/>
                </a:solidFill>
              </a:rPr>
              <a:t>12 Se evalúa si el nodo visitado (705) está definido. En este caso sí lo está. </a:t>
            </a:r>
          </a:p>
          <a:p>
            <a:r>
              <a:rPr lang="es-MX" sz="1600" dirty="0">
                <a:solidFill>
                  <a:schemeClr val="bg1"/>
                </a:solidFill>
              </a:rPr>
              <a:t>13 Se evalúa si el dato buscado (705) es menor que la información almacenada (705) en el nodo visitado. En este caso no lo es. </a:t>
            </a:r>
          </a:p>
          <a:p>
            <a:r>
              <a:rPr lang="es-MX" sz="1600" dirty="0">
                <a:solidFill>
                  <a:schemeClr val="bg1"/>
                </a:solidFill>
              </a:rPr>
              <a:t>14 Se evalúa si el dato buscado (705) es mayor que la información almacenada (705) en el nodo visitado. En este caso no lo es. </a:t>
            </a:r>
          </a:p>
          <a:p>
            <a:r>
              <a:rPr lang="es-MX" sz="1600" dirty="0">
                <a:solidFill>
                  <a:schemeClr val="bg1"/>
                </a:solidFill>
              </a:rPr>
              <a:t>15 La búsqueda termina con éxito. El dato fue encontrado</a:t>
            </a:r>
            <a:endParaRPr lang="es-AR" sz="1600" dirty="0">
              <a:solidFill>
                <a:schemeClr val="bg1"/>
              </a:solidFill>
            </a:endParaRPr>
          </a:p>
        </p:txBody>
      </p:sp>
      <p:pic>
        <p:nvPicPr>
          <p:cNvPr id="3" name="Imagen 2">
            <a:extLst>
              <a:ext uri="{FF2B5EF4-FFF2-40B4-BE49-F238E27FC236}">
                <a16:creationId xmlns:a16="http://schemas.microsoft.com/office/drawing/2014/main" id="{2FE1E4C2-894F-36FB-A182-01F73F69EC94}"/>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1000"/>
                    </a14:imgEffect>
                  </a14:imgLayer>
                </a14:imgProps>
              </a:ext>
            </a:extLst>
          </a:blip>
          <a:stretch>
            <a:fillRect/>
          </a:stretch>
        </p:blipFill>
        <p:spPr>
          <a:xfrm>
            <a:off x="9024555" y="136525"/>
            <a:ext cx="3050532" cy="2108091"/>
          </a:xfrm>
          <a:prstGeom prst="rect">
            <a:avLst/>
          </a:prstGeom>
        </p:spPr>
      </p:pic>
    </p:spTree>
    <p:extLst>
      <p:ext uri="{BB962C8B-B14F-4D97-AF65-F5344CB8AC3E}">
        <p14:creationId xmlns:p14="http://schemas.microsoft.com/office/powerpoint/2010/main" val="413789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CuadroTexto 6">
            <a:extLst>
              <a:ext uri="{FF2B5EF4-FFF2-40B4-BE49-F238E27FC236}">
                <a16:creationId xmlns:a16="http://schemas.microsoft.com/office/drawing/2014/main" id="{C75B3AA7-7B8D-413D-A92B-A8C9E0BB7E8C}"/>
              </a:ext>
            </a:extLst>
          </p:cNvPr>
          <p:cNvSpPr txBox="1"/>
          <p:nvPr/>
        </p:nvSpPr>
        <p:spPr>
          <a:xfrm>
            <a:off x="249699" y="1534477"/>
            <a:ext cx="3893617" cy="1169551"/>
          </a:xfrm>
          <a:prstGeom prst="rect">
            <a:avLst/>
          </a:prstGeom>
          <a:noFill/>
        </p:spPr>
        <p:txBody>
          <a:bodyPr wrap="square">
            <a:spAutoFit/>
          </a:bodyPr>
          <a:lstStyle/>
          <a:p>
            <a:r>
              <a:rPr lang="es-MX" sz="1400" dirty="0">
                <a:solidFill>
                  <a:schemeClr val="bg1"/>
                </a:solidFill>
              </a:rPr>
              <a:t>Como se puede deducir de los pasos presentados, el número de comparaciones se reduce a la mitad en cada nodo visitado. No se requiere visitar todos los nodos. El método que implementa esta operación es el siguiente:</a:t>
            </a:r>
            <a:endParaRPr lang="es-AR" sz="1400" dirty="0">
              <a:solidFill>
                <a:schemeClr val="bg1"/>
              </a:solidFill>
            </a:endParaRP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de búsqueda - Ejemplo</a:t>
            </a:r>
            <a:endParaRPr lang="es-ES" sz="3200" dirty="0">
              <a:solidFill>
                <a:schemeClr val="bg1"/>
              </a:solidFill>
            </a:endParaRPr>
          </a:p>
        </p:txBody>
      </p:sp>
      <p:sp>
        <p:nvSpPr>
          <p:cNvPr id="12" name="CuadroTexto 11">
            <a:extLst>
              <a:ext uri="{FF2B5EF4-FFF2-40B4-BE49-F238E27FC236}">
                <a16:creationId xmlns:a16="http://schemas.microsoft.com/office/drawing/2014/main" id="{7D59665F-300E-43E0-9CD4-B6F10E68B0A4}"/>
              </a:ext>
            </a:extLst>
          </p:cNvPr>
          <p:cNvSpPr txBox="1"/>
          <p:nvPr/>
        </p:nvSpPr>
        <p:spPr>
          <a:xfrm>
            <a:off x="4853355" y="1672627"/>
            <a:ext cx="7125376" cy="3970318"/>
          </a:xfrm>
          <a:prstGeom prst="rect">
            <a:avLst/>
          </a:prstGeom>
          <a:noFill/>
        </p:spPr>
        <p:txBody>
          <a:bodyPr wrap="square">
            <a:spAutoFit/>
          </a:bodyPr>
          <a:lstStyle/>
          <a:p>
            <a:r>
              <a:rPr lang="es-AR" sz="1200" b="0" dirty="0">
                <a:solidFill>
                  <a:srgbClr val="6A9955"/>
                </a:solidFill>
                <a:effectLst/>
                <a:latin typeface="Consolas" panose="020B0609020204030204" pitchFamily="49" charset="0"/>
              </a:rPr>
              <a:t>/* Método que busca un dato en un árbol binario de búsqueda. Recibe como parámetros un apuntador, que es la dirección del nodo a visitar (la primera vez es el apuntador a la raíz) y el dato a buscar. Regresa como resultado la dirección del nodo encontrado o el valor NULL, si la </a:t>
            </a:r>
            <a:r>
              <a:rPr lang="es-AR" sz="1200" b="0" dirty="0" err="1">
                <a:solidFill>
                  <a:srgbClr val="6A9955"/>
                </a:solidFill>
                <a:effectLst/>
                <a:latin typeface="Consolas" panose="020B0609020204030204" pitchFamily="49" charset="0"/>
              </a:rPr>
              <a:t>bús</a:t>
            </a:r>
            <a:r>
              <a:rPr lang="es-AR" sz="1200" b="0" dirty="0">
                <a:solidFill>
                  <a:srgbClr val="6A9955"/>
                </a:solidFill>
                <a:effectLst/>
                <a:latin typeface="Consolas" panose="020B0609020204030204" pitchFamily="49" charset="0"/>
              </a:rPr>
              <a:t>- queda termina con fracaso. */</a:t>
            </a:r>
            <a:br>
              <a:rPr lang="es-AR" sz="1200" b="0" dirty="0">
                <a:solidFill>
                  <a:srgbClr val="6A9955"/>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template</a:t>
            </a:r>
            <a:r>
              <a:rPr lang="es-AR" sz="1200" b="0" dirty="0">
                <a:solidFill>
                  <a:srgbClr val="D4D4D4"/>
                </a:solidFill>
                <a:effectLst/>
                <a:latin typeface="Consolas" panose="020B0609020204030204" pitchFamily="49" charset="0"/>
              </a:rPr>
              <a:t> &lt; </a:t>
            </a:r>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 &lt; T &gt; * </a:t>
            </a:r>
            <a:r>
              <a:rPr lang="es-AR" sz="1200" b="0" dirty="0" err="1">
                <a:solidFill>
                  <a:srgbClr val="4EC9B0"/>
                </a:solidFill>
                <a:effectLst/>
                <a:latin typeface="Consolas" panose="020B0609020204030204" pitchFamily="49" charset="0"/>
              </a:rPr>
              <a:t>ArbolBinBus</a:t>
            </a:r>
            <a:r>
              <a:rPr lang="es-AR" sz="1200" b="0" dirty="0">
                <a:solidFill>
                  <a:srgbClr val="D4D4D4"/>
                </a:solidFill>
                <a:effectLst/>
                <a:latin typeface="Consolas" panose="020B0609020204030204" pitchFamily="49" charset="0"/>
              </a:rPr>
              <a:t> &lt;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 ::</a:t>
            </a:r>
            <a:r>
              <a:rPr lang="es-AR" sz="1200" b="0" dirty="0" err="1">
                <a:solidFill>
                  <a:srgbClr val="DCDCAA"/>
                </a:solidFill>
                <a:effectLst/>
                <a:latin typeface="Consolas" panose="020B0609020204030204" pitchFamily="49" charset="0"/>
              </a:rPr>
              <a:t>Busqueda</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 &lt; T &gt; *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T Dato) {</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(Dato &lt;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Busqueda</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HijoIzq</a:t>
            </a:r>
            <a:r>
              <a:rPr lang="es-AR" sz="1200" b="0" dirty="0">
                <a:solidFill>
                  <a:srgbClr val="D4D4D4"/>
                </a:solidFill>
                <a:effectLst/>
                <a:latin typeface="Consolas" panose="020B0609020204030204" pitchFamily="49" charset="0"/>
              </a:rPr>
              <a:t>, Dato);</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else</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(Dato &gt;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Busqueda</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HijoDer</a:t>
            </a:r>
            <a:r>
              <a:rPr lang="es-AR" sz="1200" b="0" dirty="0">
                <a:solidFill>
                  <a:srgbClr val="D4D4D4"/>
                </a:solidFill>
                <a:effectLst/>
                <a:latin typeface="Consolas" panose="020B0609020204030204" pitchFamily="49" charset="0"/>
              </a:rPr>
              <a:t>, Dato);</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else</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else</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return</a:t>
            </a:r>
            <a:r>
              <a:rPr lang="es-AR" sz="1200" b="0" dirty="0">
                <a:solidFill>
                  <a:srgbClr val="D4D4D4"/>
                </a:solidFill>
                <a:effectLst/>
                <a:latin typeface="Consolas" panose="020B0609020204030204" pitchFamily="49" charset="0"/>
              </a:rPr>
              <a:t> </a:t>
            </a:r>
            <a:r>
              <a:rPr lang="es-AR" sz="1200" b="0" dirty="0">
                <a:solidFill>
                  <a:srgbClr val="569CD6"/>
                </a:solidFill>
                <a:effectLst/>
                <a:latin typeface="Consolas" panose="020B0609020204030204" pitchFamily="49" charset="0"/>
              </a:rPr>
              <a:t>NULL</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br>
              <a:rPr lang="es-AR" sz="1200" b="0" dirty="0">
                <a:solidFill>
                  <a:srgbClr val="D4D4D4"/>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p:txBody>
      </p:sp>
      <p:pic>
        <p:nvPicPr>
          <p:cNvPr id="13" name="Imagen 12">
            <a:extLst>
              <a:ext uri="{FF2B5EF4-FFF2-40B4-BE49-F238E27FC236}">
                <a16:creationId xmlns:a16="http://schemas.microsoft.com/office/drawing/2014/main" id="{BEAE5EBF-40B7-45A0-B23D-1A765097F53A}"/>
              </a:ext>
            </a:extLst>
          </p:cNvPr>
          <p:cNvPicPr>
            <a:picLocks noChangeAspect="1"/>
          </p:cNvPicPr>
          <p:nvPr/>
        </p:nvPicPr>
        <p:blipFill>
          <a:blip r:embed="rId2">
            <a:duotone>
              <a:prstClr val="black"/>
              <a:schemeClr val="accent5">
                <a:tint val="45000"/>
                <a:satMod val="400000"/>
              </a:schemeClr>
            </a:duotone>
          </a:blip>
          <a:stretch>
            <a:fillRect/>
          </a:stretch>
        </p:blipFill>
        <p:spPr>
          <a:xfrm>
            <a:off x="296975" y="2892446"/>
            <a:ext cx="3893617" cy="2690711"/>
          </a:xfrm>
          <a:prstGeom prst="rect">
            <a:avLst/>
          </a:prstGeom>
        </p:spPr>
      </p:pic>
    </p:spTree>
    <p:extLst>
      <p:ext uri="{BB962C8B-B14F-4D97-AF65-F5344CB8AC3E}">
        <p14:creationId xmlns:p14="http://schemas.microsoft.com/office/powerpoint/2010/main" val="69017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002FF1E-C6FC-EBC9-A2D4-9FEBB4D76723}"/>
              </a:ext>
            </a:extLst>
          </p:cNvPr>
          <p:cNvSpPr txBox="1"/>
          <p:nvPr/>
        </p:nvSpPr>
        <p:spPr>
          <a:xfrm>
            <a:off x="1953040" y="2492854"/>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a:t>
            </a:r>
            <a:r>
              <a:rPr lang="es-MX" sz="4800" b="1" dirty="0">
                <a:solidFill>
                  <a:schemeClr val="accent1">
                    <a:lumMod val="60000"/>
                    <a:lumOff val="40000"/>
                  </a:schemeClr>
                </a:solidFill>
                <a:latin typeface="+mj-lt"/>
              </a:rPr>
              <a:t> Arboles Binarios</a:t>
            </a:r>
            <a:br>
              <a:rPr lang="es-MX" sz="4400" b="1" i="0" dirty="0">
                <a:solidFill>
                  <a:schemeClr val="bg1"/>
                </a:solidFill>
                <a:effectLst/>
                <a:latin typeface="+mj-lt"/>
              </a:rPr>
            </a:br>
            <a:r>
              <a:rPr lang="es-MX" sz="4400" b="1" i="0" dirty="0">
                <a:solidFill>
                  <a:schemeClr val="bg1"/>
                </a:solidFill>
                <a:effectLst/>
                <a:latin typeface="+mj-lt"/>
              </a:rPr>
              <a:t>Inserción.</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3" name="CuadroTexto 2">
            <a:extLst>
              <a:ext uri="{FF2B5EF4-FFF2-40B4-BE49-F238E27FC236}">
                <a16:creationId xmlns:a16="http://schemas.microsoft.com/office/drawing/2014/main" id="{0930C36E-85CB-4F71-4591-E35521404606}"/>
              </a:ext>
            </a:extLst>
          </p:cNvPr>
          <p:cNvSpPr txBox="1"/>
          <p:nvPr/>
        </p:nvSpPr>
        <p:spPr>
          <a:xfrm>
            <a:off x="8706679" y="3703823"/>
            <a:ext cx="3513458" cy="584775"/>
          </a:xfrm>
          <a:prstGeom prst="rect">
            <a:avLst/>
          </a:prstGeom>
          <a:noFill/>
        </p:spPr>
        <p:txBody>
          <a:bodyPr wrap="square">
            <a:spAutoFit/>
          </a:bodyPr>
          <a:lstStyle/>
          <a:p>
            <a:r>
              <a:rPr lang="es-AR" sz="3200" dirty="0" err="1">
                <a:solidFill>
                  <a:schemeClr val="bg1"/>
                </a:solidFill>
              </a:rPr>
              <a:t>Binary</a:t>
            </a:r>
            <a:r>
              <a:rPr lang="es-AR" sz="3200" dirty="0">
                <a:solidFill>
                  <a:schemeClr val="bg1"/>
                </a:solidFill>
              </a:rPr>
              <a:t> </a:t>
            </a:r>
            <a:r>
              <a:rPr lang="es-AR" sz="3200" dirty="0" err="1">
                <a:solidFill>
                  <a:schemeClr val="bg1"/>
                </a:solidFill>
              </a:rPr>
              <a:t>Search</a:t>
            </a:r>
            <a:r>
              <a:rPr lang="es-AR" sz="3200" dirty="0">
                <a:solidFill>
                  <a:schemeClr val="bg1"/>
                </a:solidFill>
              </a:rPr>
              <a:t> </a:t>
            </a:r>
            <a:r>
              <a:rPr lang="es-AR" sz="3200" dirty="0" err="1">
                <a:solidFill>
                  <a:schemeClr val="bg1"/>
                </a:solidFill>
              </a:rPr>
              <a:t>Insert</a:t>
            </a:r>
            <a:r>
              <a:rPr lang="es-AR" sz="3200" dirty="0">
                <a:solidFill>
                  <a:schemeClr val="bg1"/>
                </a:solidFill>
              </a:rPr>
              <a:t> </a:t>
            </a:r>
          </a:p>
        </p:txBody>
      </p:sp>
      <p:cxnSp>
        <p:nvCxnSpPr>
          <p:cNvPr id="5" name="Conector recto 4">
            <a:extLst>
              <a:ext uri="{FF2B5EF4-FFF2-40B4-BE49-F238E27FC236}">
                <a16:creationId xmlns:a16="http://schemas.microsoft.com/office/drawing/2014/main" id="{6E8E1DA4-1D3D-CCE3-643E-07E90F708129}"/>
              </a:ext>
            </a:extLst>
          </p:cNvPr>
          <p:cNvCxnSpPr/>
          <p:nvPr/>
        </p:nvCxnSpPr>
        <p:spPr>
          <a:xfrm flipH="1">
            <a:off x="4546729" y="3760095"/>
            <a:ext cx="7603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8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a:t>
            </a:r>
            <a:r>
              <a:rPr lang="es-MX" sz="3200" b="1" dirty="0">
                <a:solidFill>
                  <a:schemeClr val="bg1"/>
                </a:solidFill>
                <a:latin typeface="+mj-lt"/>
              </a:rPr>
              <a:t>|</a:t>
            </a:r>
            <a:r>
              <a:rPr lang="es-AR" sz="3200" dirty="0">
                <a:solidFill>
                  <a:schemeClr val="bg1"/>
                </a:solidFill>
              </a:rPr>
              <a:t> Inserción</a:t>
            </a:r>
            <a:endParaRPr lang="es-ES" sz="3200" dirty="0">
              <a:solidFill>
                <a:schemeClr val="bg1"/>
              </a:solidFill>
            </a:endParaRPr>
          </a:p>
        </p:txBody>
      </p:sp>
      <p:sp>
        <p:nvSpPr>
          <p:cNvPr id="9" name="CuadroTexto 8">
            <a:extLst>
              <a:ext uri="{FF2B5EF4-FFF2-40B4-BE49-F238E27FC236}">
                <a16:creationId xmlns:a16="http://schemas.microsoft.com/office/drawing/2014/main" id="{8E983E94-57CC-4734-8B59-21453D2770CD}"/>
              </a:ext>
            </a:extLst>
          </p:cNvPr>
          <p:cNvSpPr txBox="1"/>
          <p:nvPr/>
        </p:nvSpPr>
        <p:spPr>
          <a:xfrm>
            <a:off x="559275" y="1269181"/>
            <a:ext cx="9456922" cy="4770537"/>
          </a:xfrm>
          <a:prstGeom prst="rect">
            <a:avLst/>
          </a:prstGeom>
          <a:noFill/>
        </p:spPr>
        <p:txBody>
          <a:bodyPr wrap="square">
            <a:spAutoFit/>
          </a:bodyPr>
          <a:lstStyle/>
          <a:p>
            <a:r>
              <a:rPr lang="es-MX" sz="1600" dirty="0">
                <a:solidFill>
                  <a:schemeClr val="bg1"/>
                </a:solidFill>
              </a:rPr>
              <a:t>Insertar un nuevo elemento en un árbol binario de búsqueda requiere buscar la posición que debe ocupar el nuevo nodo de tal manera que no altere el orden del árbol. En la solución que aquí se propone no se aceptan elementos repetidos. Pueden existir aplicaciones en las cuales sí se permita. Sin embargo, en esta solución, si se detecta que en el árbol ya está almacenado un valor igual al que se pretende insertar, la operación se interrumpe.</a:t>
            </a:r>
            <a:br>
              <a:rPr lang="es-MX" sz="1600" dirty="0">
                <a:solidFill>
                  <a:schemeClr val="bg1"/>
                </a:solidFill>
              </a:rPr>
            </a:br>
            <a:r>
              <a:rPr lang="es-MX" sz="1600" dirty="0">
                <a:solidFill>
                  <a:schemeClr val="bg1"/>
                </a:solidFill>
              </a:rPr>
              <a:t> </a:t>
            </a:r>
          </a:p>
          <a:p>
            <a:r>
              <a:rPr lang="es-MX" sz="1600" dirty="0">
                <a:solidFill>
                  <a:schemeClr val="bg1"/>
                </a:solidFill>
              </a:rPr>
              <a:t>Los principales pasos para llevar a cabo esta operación son: </a:t>
            </a:r>
            <a:br>
              <a:rPr lang="es-MX" sz="1600" dirty="0">
                <a:solidFill>
                  <a:schemeClr val="bg1"/>
                </a:solidFill>
              </a:rPr>
            </a:br>
            <a:endParaRPr lang="es-MX" sz="1600" dirty="0">
              <a:solidFill>
                <a:schemeClr val="bg1"/>
              </a:solidFill>
            </a:endParaRPr>
          </a:p>
          <a:p>
            <a:pPr marL="342900" indent="-342900">
              <a:buAutoNum type="arabicParenR"/>
            </a:pPr>
            <a:r>
              <a:rPr lang="es-MX" sz="1600" dirty="0">
                <a:solidFill>
                  <a:schemeClr val="bg1"/>
                </a:solidFill>
              </a:rPr>
              <a:t>Se evalúa si el nodo (la primera vez es la raíz) visitado está definido. </a:t>
            </a:r>
          </a:p>
          <a:p>
            <a:pPr marL="342900" indent="-342900">
              <a:buFont typeface="+mj-lt"/>
              <a:buAutoNum type="arabicParenR"/>
            </a:pPr>
            <a:r>
              <a:rPr lang="es-MX" sz="1600" dirty="0">
                <a:solidFill>
                  <a:schemeClr val="bg1"/>
                </a:solidFill>
              </a:rPr>
              <a:t>Si la respuesta es afirmativa, se pregunta si el dato a insertar es menor que el dato visitado. </a:t>
            </a:r>
          </a:p>
          <a:p>
            <a:pPr marL="800100" lvl="1" indent="-342900">
              <a:buFont typeface="+mj-lt"/>
              <a:buAutoNum type="arabicParenR"/>
            </a:pPr>
            <a:r>
              <a:rPr lang="es-MX" sz="1600" dirty="0">
                <a:solidFill>
                  <a:schemeClr val="bg1"/>
                </a:solidFill>
              </a:rPr>
              <a:t>Si la respuesta es afirmativa, se invoca el proceso de inserción con el subárbol izquierdo. </a:t>
            </a:r>
          </a:p>
          <a:p>
            <a:pPr marL="800100" lvl="1" indent="-342900">
              <a:buFont typeface="+mj-lt"/>
              <a:buAutoNum type="arabicParenR"/>
            </a:pPr>
            <a:r>
              <a:rPr lang="es-MX" sz="1600" dirty="0">
                <a:solidFill>
                  <a:schemeClr val="bg1"/>
                </a:solidFill>
              </a:rPr>
              <a:t>Si la respuesta es negativa, se pregunta si el dato a insertar es mayor que el dato visitado </a:t>
            </a:r>
          </a:p>
          <a:p>
            <a:pPr marL="1257300" lvl="2" indent="-342900">
              <a:buFont typeface="+mj-lt"/>
              <a:buAutoNum type="arabicParenR"/>
            </a:pPr>
            <a:r>
              <a:rPr lang="es-MX" sz="1600" dirty="0">
                <a:solidFill>
                  <a:schemeClr val="bg1"/>
                </a:solidFill>
              </a:rPr>
              <a:t>Si la respuesta es afirmativa, entonces se invoca el proceso de inserción con el subárbol derecho. </a:t>
            </a:r>
          </a:p>
          <a:p>
            <a:pPr marL="1257300" lvl="2" indent="-342900">
              <a:buFont typeface="+mj-lt"/>
              <a:buAutoNum type="arabicParenR"/>
            </a:pPr>
            <a:r>
              <a:rPr lang="es-MX" sz="1600" dirty="0">
                <a:solidFill>
                  <a:schemeClr val="bg1"/>
                </a:solidFill>
              </a:rPr>
              <a:t>Si la respuesta es negativa, entonces el proceso de inserción termina sin haberse realizado, ya que no se permiten elementos repetidos. </a:t>
            </a:r>
          </a:p>
          <a:p>
            <a:r>
              <a:rPr lang="es-MX" sz="1600" dirty="0">
                <a:solidFill>
                  <a:schemeClr val="bg1"/>
                </a:solidFill>
              </a:rPr>
              <a:t>3. Si la respuesta al paso 1 es negativa, se crea el nuevo nodo, se almacena la información y se establecen las ligas entre el nuevo nodo y su padre. </a:t>
            </a:r>
          </a:p>
          <a:p>
            <a:br>
              <a:rPr lang="es-MX" sz="1600" dirty="0">
                <a:solidFill>
                  <a:schemeClr val="bg1"/>
                </a:solidFill>
              </a:rPr>
            </a:br>
            <a:endParaRPr lang="es-AR" sz="1600" dirty="0">
              <a:solidFill>
                <a:schemeClr val="bg1"/>
              </a:solidFill>
            </a:endParaRPr>
          </a:p>
        </p:txBody>
      </p:sp>
    </p:spTree>
    <p:extLst>
      <p:ext uri="{BB962C8B-B14F-4D97-AF65-F5344CB8AC3E}">
        <p14:creationId xmlns:p14="http://schemas.microsoft.com/office/powerpoint/2010/main" val="787914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6" name="CuadroTexto 5">
            <a:extLst>
              <a:ext uri="{FF2B5EF4-FFF2-40B4-BE49-F238E27FC236}">
                <a16:creationId xmlns:a16="http://schemas.microsoft.com/office/drawing/2014/main" id="{01098B6A-FF27-433A-BA7C-AED17F8A1E2E}"/>
              </a:ext>
            </a:extLst>
          </p:cNvPr>
          <p:cNvSpPr txBox="1"/>
          <p:nvPr/>
        </p:nvSpPr>
        <p:spPr>
          <a:xfrm>
            <a:off x="273504" y="774557"/>
            <a:ext cx="6098720" cy="369332"/>
          </a:xfrm>
          <a:prstGeom prst="rect">
            <a:avLst/>
          </a:prstGeom>
          <a:noFill/>
        </p:spPr>
        <p:txBody>
          <a:bodyPr wrap="square">
            <a:spAutoFit/>
          </a:bodyPr>
          <a:lstStyle/>
          <a:p>
            <a:r>
              <a:rPr lang="es-MX" dirty="0"/>
              <a:t>Operación de inserción en un árbol binario de búsqueda</a:t>
            </a:r>
            <a:endParaRPr lang="es-AR" dirty="0"/>
          </a:p>
        </p:txBody>
      </p:sp>
      <p:sp>
        <p:nvSpPr>
          <p:cNvPr id="9" name="CuadroTexto 8">
            <a:extLst>
              <a:ext uri="{FF2B5EF4-FFF2-40B4-BE49-F238E27FC236}">
                <a16:creationId xmlns:a16="http://schemas.microsoft.com/office/drawing/2014/main" id="{0145C45A-0727-41FF-92A9-FA4B1393C3AC}"/>
              </a:ext>
            </a:extLst>
          </p:cNvPr>
          <p:cNvSpPr txBox="1"/>
          <p:nvPr/>
        </p:nvSpPr>
        <p:spPr>
          <a:xfrm>
            <a:off x="273504" y="3038782"/>
            <a:ext cx="10306657" cy="3108543"/>
          </a:xfrm>
          <a:prstGeom prst="rect">
            <a:avLst/>
          </a:prstGeom>
          <a:noFill/>
        </p:spPr>
        <p:txBody>
          <a:bodyPr wrap="square">
            <a:spAutoFit/>
          </a:bodyPr>
          <a:lstStyle/>
          <a:p>
            <a:r>
              <a:rPr lang="es-MX" sz="1400" dirty="0">
                <a:solidFill>
                  <a:schemeClr val="bg1"/>
                </a:solidFill>
              </a:rPr>
              <a:t>1 Se evalúa si el nodo visitado (710) está definido. En este caso sí lo está. </a:t>
            </a:r>
          </a:p>
          <a:p>
            <a:r>
              <a:rPr lang="es-MX" sz="1400" dirty="0">
                <a:solidFill>
                  <a:schemeClr val="bg1"/>
                </a:solidFill>
              </a:rPr>
              <a:t>2 Se evalúa si el dato a insertar (1500) es menor que la información almacenada (710) en el nodo visitado. En este caso no lo es. </a:t>
            </a:r>
          </a:p>
          <a:p>
            <a:r>
              <a:rPr lang="es-MX" sz="1400" dirty="0">
                <a:solidFill>
                  <a:schemeClr val="bg1"/>
                </a:solidFill>
              </a:rPr>
              <a:t>3 Se evalúa si el dato a insertar (1500) es mayor que la información almacenada (710) en el nodo visitado. En este caso sí lo es. </a:t>
            </a:r>
          </a:p>
          <a:p>
            <a:r>
              <a:rPr lang="es-MX" sz="1400" dirty="0">
                <a:solidFill>
                  <a:schemeClr val="bg1"/>
                </a:solidFill>
              </a:rPr>
              <a:t>4 Se invoca el método con el subárbol derecho. </a:t>
            </a:r>
          </a:p>
          <a:p>
            <a:r>
              <a:rPr lang="es-MX" sz="1400" dirty="0">
                <a:solidFill>
                  <a:schemeClr val="bg1"/>
                </a:solidFill>
              </a:rPr>
              <a:t>5 Se evalúa si el nodo visitado (2000) está definido. En este caso sí lo está. </a:t>
            </a:r>
          </a:p>
          <a:p>
            <a:r>
              <a:rPr lang="es-MX" sz="1400" dirty="0">
                <a:solidFill>
                  <a:schemeClr val="bg1"/>
                </a:solidFill>
              </a:rPr>
              <a:t>6 Se evalúa si el dato a insertar (1500) es menor que la información almacenada (2000) en el nodo visitado. En este caso sí lo es. </a:t>
            </a:r>
          </a:p>
          <a:p>
            <a:r>
              <a:rPr lang="es-MX" sz="1400" dirty="0">
                <a:solidFill>
                  <a:schemeClr val="bg1"/>
                </a:solidFill>
              </a:rPr>
              <a:t>7 Se invoca el método con el subárbol izquierdo. </a:t>
            </a:r>
          </a:p>
          <a:p>
            <a:r>
              <a:rPr lang="es-MX" sz="1400" dirty="0">
                <a:solidFill>
                  <a:schemeClr val="bg1"/>
                </a:solidFill>
              </a:rPr>
              <a:t>8 Se evalúa si el nodo visitado (1040) está definido. En este caso sí lo está. </a:t>
            </a:r>
          </a:p>
          <a:p>
            <a:r>
              <a:rPr lang="es-MX" sz="1400" dirty="0">
                <a:solidFill>
                  <a:schemeClr val="bg1"/>
                </a:solidFill>
              </a:rPr>
              <a:t>9 Se evalúa si el dato a insertar (1500) es menor que la información almacenada (1040) en el nodo visitado. En este caso no lo es. </a:t>
            </a:r>
          </a:p>
          <a:p>
            <a:r>
              <a:rPr lang="es-MX" sz="1400" dirty="0">
                <a:solidFill>
                  <a:schemeClr val="bg1"/>
                </a:solidFill>
              </a:rPr>
              <a:t>10 Se evalúa si el dato a insertar (1500) es mayor que la información almacenada (1040) en el nodo visitado. En este caso sí lo es. </a:t>
            </a:r>
          </a:p>
          <a:p>
            <a:r>
              <a:rPr lang="es-MX" sz="1400" dirty="0">
                <a:solidFill>
                  <a:schemeClr val="bg1"/>
                </a:solidFill>
              </a:rPr>
              <a:t>11 Se invoca el método con el subárbol derecho.</a:t>
            </a:r>
          </a:p>
          <a:p>
            <a:r>
              <a:rPr lang="es-MX" sz="1400" dirty="0">
                <a:solidFill>
                  <a:schemeClr val="bg1"/>
                </a:solidFill>
              </a:rPr>
              <a:t> 12 Se evalúa si el nodo visitado (NULL) está definido. En este caso no lo está. </a:t>
            </a:r>
          </a:p>
          <a:p>
            <a:r>
              <a:rPr lang="es-MX" sz="1400" dirty="0">
                <a:solidFill>
                  <a:schemeClr val="bg1"/>
                </a:solidFill>
              </a:rPr>
              <a:t>13 Se crea un nuevo nodo, se le asigna el valor 1500 y se establece la liga entre él y su padre (el nodo que almacena el número 1040). El proceso termina</a:t>
            </a:r>
            <a:endParaRPr lang="es-AR" sz="1400" dirty="0">
              <a:solidFill>
                <a:schemeClr val="bg1"/>
              </a:solidFill>
            </a:endParaRPr>
          </a:p>
        </p:txBody>
      </p:sp>
      <p:sp>
        <p:nvSpPr>
          <p:cNvPr id="13" name="1 Título">
            <a:extLst>
              <a:ext uri="{FF2B5EF4-FFF2-40B4-BE49-F238E27FC236}">
                <a16:creationId xmlns:a16="http://schemas.microsoft.com/office/drawing/2014/main" id="{35C5BD86-997C-4AB7-BD56-E2A68CAA2B63}"/>
              </a:ext>
            </a:extLst>
          </p:cNvPr>
          <p:cNvSpPr txBox="1">
            <a:spLocks/>
          </p:cNvSpPr>
          <p:nvPr/>
        </p:nvSpPr>
        <p:spPr>
          <a:xfrm>
            <a:off x="279624" y="120196"/>
            <a:ext cx="8610374" cy="8226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dirty="0">
                <a:solidFill>
                  <a:schemeClr val="bg1"/>
                </a:solidFill>
              </a:rPr>
              <a:t>Árboles binarios </a:t>
            </a:r>
            <a:r>
              <a:rPr lang="es-MX" sz="3200" b="1" dirty="0">
                <a:solidFill>
                  <a:schemeClr val="bg1"/>
                </a:solidFill>
                <a:latin typeface="+mj-lt"/>
              </a:rPr>
              <a:t>|</a:t>
            </a:r>
            <a:r>
              <a:rPr lang="es-AR" sz="3200" dirty="0">
                <a:solidFill>
                  <a:schemeClr val="bg1"/>
                </a:solidFill>
                <a:latin typeface="Segoe UI Variable Display" pitchFamily="2" charset="0"/>
              </a:rPr>
              <a:t> </a:t>
            </a:r>
            <a:r>
              <a:rPr lang="es-AR" sz="3200" dirty="0">
                <a:solidFill>
                  <a:schemeClr val="bg1"/>
                </a:solidFill>
              </a:rPr>
              <a:t> Inserción</a:t>
            </a:r>
            <a:endParaRPr lang="es-ES" sz="3200" dirty="0">
              <a:solidFill>
                <a:schemeClr val="bg1"/>
              </a:solidFill>
            </a:endParaRPr>
          </a:p>
        </p:txBody>
      </p:sp>
      <p:sp>
        <p:nvSpPr>
          <p:cNvPr id="3" name="CuadroTexto 2">
            <a:extLst>
              <a:ext uri="{FF2B5EF4-FFF2-40B4-BE49-F238E27FC236}">
                <a16:creationId xmlns:a16="http://schemas.microsoft.com/office/drawing/2014/main" id="{3CB8A41E-4863-E963-2D45-6FAC53908137}"/>
              </a:ext>
            </a:extLst>
          </p:cNvPr>
          <p:cNvSpPr txBox="1"/>
          <p:nvPr/>
        </p:nvSpPr>
        <p:spPr>
          <a:xfrm>
            <a:off x="273504" y="1728913"/>
            <a:ext cx="7155494" cy="1169551"/>
          </a:xfrm>
          <a:prstGeom prst="rect">
            <a:avLst/>
          </a:prstGeom>
          <a:noFill/>
        </p:spPr>
        <p:txBody>
          <a:bodyPr wrap="square">
            <a:spAutoFit/>
          </a:bodyPr>
          <a:lstStyle/>
          <a:p>
            <a:r>
              <a:rPr lang="es-MX" sz="1400" dirty="0">
                <a:solidFill>
                  <a:schemeClr val="bg1"/>
                </a:solidFill>
              </a:rPr>
              <a:t>Suponga que en el árbol de la figura 7.10 se quiere insertar el valor 1500. Las líneas punteadas indican los nodos visitados hasta encontrar el adecuado (1040) para proceder a la inserción. El nodo en negritas es el nuevo elemento agregado al árbol y la línea (también en negritas) es la liga entre éste y su padre. Aplicando el algoritmo dado, se realiza la secuencia de operaciones que se muestra en la tabla 7.2.</a:t>
            </a:r>
            <a:endParaRPr lang="es-AR" sz="1400" dirty="0"/>
          </a:p>
        </p:txBody>
      </p:sp>
      <p:pic>
        <p:nvPicPr>
          <p:cNvPr id="8" name="Imagen 7">
            <a:extLst>
              <a:ext uri="{FF2B5EF4-FFF2-40B4-BE49-F238E27FC236}">
                <a16:creationId xmlns:a16="http://schemas.microsoft.com/office/drawing/2014/main" id="{1C00FAB8-FC20-F892-A626-A5E6D416A08F}"/>
              </a:ext>
            </a:extLst>
          </p:cNvPr>
          <p:cNvPicPr>
            <a:picLocks noChangeAspect="1"/>
          </p:cNvPicPr>
          <p:nvPr/>
        </p:nvPicPr>
        <p:blipFill>
          <a:blip r:embed="rId2">
            <a:duotone>
              <a:prstClr val="black"/>
              <a:schemeClr val="accent5">
                <a:tint val="45000"/>
                <a:satMod val="400000"/>
              </a:schemeClr>
            </a:duotone>
          </a:blip>
          <a:stretch>
            <a:fillRect/>
          </a:stretch>
        </p:blipFill>
        <p:spPr>
          <a:xfrm>
            <a:off x="7786016" y="120196"/>
            <a:ext cx="4302549" cy="2896304"/>
          </a:xfrm>
          <a:prstGeom prst="rect">
            <a:avLst/>
          </a:prstGeom>
        </p:spPr>
      </p:pic>
    </p:spTree>
    <p:extLst>
      <p:ext uri="{BB962C8B-B14F-4D97-AF65-F5344CB8AC3E}">
        <p14:creationId xmlns:p14="http://schemas.microsoft.com/office/powerpoint/2010/main" val="413874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pic>
        <p:nvPicPr>
          <p:cNvPr id="3" name="Imagen 2">
            <a:extLst>
              <a:ext uri="{FF2B5EF4-FFF2-40B4-BE49-F238E27FC236}">
                <a16:creationId xmlns:a16="http://schemas.microsoft.com/office/drawing/2014/main" id="{2CE57149-17AC-4251-BD61-C201C7E5AE4A}"/>
              </a:ext>
            </a:extLst>
          </p:cNvPr>
          <p:cNvPicPr>
            <a:picLocks noChangeAspect="1"/>
          </p:cNvPicPr>
          <p:nvPr/>
        </p:nvPicPr>
        <p:blipFill>
          <a:blip r:embed="rId2">
            <a:duotone>
              <a:prstClr val="black"/>
              <a:schemeClr val="accent5">
                <a:tint val="45000"/>
                <a:satMod val="400000"/>
              </a:schemeClr>
            </a:duotone>
          </a:blip>
          <a:stretch>
            <a:fillRect/>
          </a:stretch>
        </p:blipFill>
        <p:spPr>
          <a:xfrm>
            <a:off x="7265477" y="2138290"/>
            <a:ext cx="4643493" cy="3125814"/>
          </a:xfrm>
          <a:prstGeom prst="rect">
            <a:avLst/>
          </a:prstGeom>
        </p:spPr>
      </p:pic>
      <p:sp>
        <p:nvSpPr>
          <p:cNvPr id="9" name="CuadroTexto 8">
            <a:extLst>
              <a:ext uri="{FF2B5EF4-FFF2-40B4-BE49-F238E27FC236}">
                <a16:creationId xmlns:a16="http://schemas.microsoft.com/office/drawing/2014/main" id="{8AF5D575-1147-4691-9F74-ED23BE5E4C28}"/>
              </a:ext>
            </a:extLst>
          </p:cNvPr>
          <p:cNvSpPr txBox="1"/>
          <p:nvPr/>
        </p:nvSpPr>
        <p:spPr>
          <a:xfrm>
            <a:off x="240826" y="1283924"/>
            <a:ext cx="6877424" cy="5262979"/>
          </a:xfrm>
          <a:prstGeom prst="rect">
            <a:avLst/>
          </a:prstGeom>
          <a:noFill/>
        </p:spPr>
        <p:txBody>
          <a:bodyPr wrap="square">
            <a:spAutoFit/>
          </a:bodyPr>
          <a:lstStyle/>
          <a:p>
            <a:r>
              <a:rPr lang="es-AR" sz="1200" b="0" dirty="0">
                <a:solidFill>
                  <a:srgbClr val="6A9955"/>
                </a:solidFill>
                <a:effectLst/>
                <a:latin typeface="Consolas" panose="020B0609020204030204" pitchFamily="49" charset="0"/>
              </a:rPr>
              <a:t>/* Método que inserta un nodo en un árbol binario de búsqueda. Recibe como parámetros un apuntador (la primer a vez es la raíz del árbol) y la información que se quiere almacenar en el nuevo nodo. En esta implementación no se permite que haya información duplicada en el árbol. */</a:t>
            </a:r>
            <a:br>
              <a:rPr lang="es-AR" sz="1200" b="0" dirty="0">
                <a:solidFill>
                  <a:srgbClr val="6A9955"/>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a:p>
            <a:r>
              <a:rPr lang="es-AR" sz="1200" b="0" dirty="0" err="1">
                <a:solidFill>
                  <a:srgbClr val="569CD6"/>
                </a:solidFill>
                <a:effectLst/>
                <a:latin typeface="Consolas" panose="020B0609020204030204" pitchFamily="49" charset="0"/>
              </a:rPr>
              <a:t>template</a:t>
            </a:r>
            <a:r>
              <a:rPr lang="es-AR" sz="1200" b="0" dirty="0">
                <a:solidFill>
                  <a:srgbClr val="D4D4D4"/>
                </a:solidFill>
                <a:effectLst/>
                <a:latin typeface="Consolas" panose="020B0609020204030204" pitchFamily="49" charset="0"/>
              </a:rPr>
              <a:t> &lt; </a:t>
            </a:r>
            <a:r>
              <a:rPr lang="es-AR" sz="1200" b="0" dirty="0" err="1">
                <a:solidFill>
                  <a:srgbClr val="569CD6"/>
                </a:solidFill>
                <a:effectLst/>
                <a:latin typeface="Consolas" panose="020B0609020204030204" pitchFamily="49" charset="0"/>
              </a:rPr>
              <a:t>class</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a:t>
            </a:r>
          </a:p>
          <a:p>
            <a:r>
              <a:rPr lang="es-AR" sz="1200" b="0" dirty="0">
                <a:solidFill>
                  <a:srgbClr val="D4D4D4"/>
                </a:solidFill>
                <a:effectLst/>
                <a:latin typeface="Consolas" panose="020B0609020204030204" pitchFamily="49" charset="0"/>
              </a:rPr>
              <a:t>  </a:t>
            </a:r>
            <a:r>
              <a:rPr lang="es-AR" sz="1200" b="0" dirty="0" err="1">
                <a:solidFill>
                  <a:srgbClr val="569CD6"/>
                </a:solidFill>
                <a:effectLst/>
                <a:latin typeface="Consolas" panose="020B0609020204030204" pitchFamily="49" charset="0"/>
              </a:rPr>
              <a:t>void</a:t>
            </a:r>
            <a:r>
              <a:rPr lang="es-AR" sz="1200" b="0" dirty="0">
                <a:solidFill>
                  <a:srgbClr val="D4D4D4"/>
                </a:solidFill>
                <a:effectLst/>
                <a:latin typeface="Consolas" panose="020B0609020204030204" pitchFamily="49" charset="0"/>
              </a:rPr>
              <a:t> </a:t>
            </a:r>
            <a:r>
              <a:rPr lang="es-AR" sz="1200" b="0" dirty="0" err="1">
                <a:solidFill>
                  <a:srgbClr val="4EC9B0"/>
                </a:solidFill>
                <a:effectLst/>
                <a:latin typeface="Consolas" panose="020B0609020204030204" pitchFamily="49" charset="0"/>
              </a:rPr>
              <a:t>ArbolBinBus</a:t>
            </a:r>
            <a:r>
              <a:rPr lang="es-AR" sz="1200" b="0" dirty="0">
                <a:solidFill>
                  <a:srgbClr val="D4D4D4"/>
                </a:solidFill>
                <a:effectLst/>
                <a:latin typeface="Consolas" panose="020B0609020204030204" pitchFamily="49" charset="0"/>
              </a:rPr>
              <a:t> &lt;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 ::</a:t>
            </a:r>
            <a:r>
              <a:rPr lang="es-AR" sz="1200" b="0" dirty="0" err="1">
                <a:solidFill>
                  <a:srgbClr val="DCDCAA"/>
                </a:solidFill>
                <a:effectLst/>
                <a:latin typeface="Consolas" panose="020B0609020204030204" pitchFamily="49" charset="0"/>
              </a:rPr>
              <a:t>InsertaNodoSinRep</a:t>
            </a:r>
            <a:r>
              <a:rPr lang="es-AR" sz="1200" b="0" dirty="0">
                <a:solidFill>
                  <a:srgbClr val="D4D4D4"/>
                </a:solidFill>
                <a:effectLst/>
                <a:latin typeface="Consolas" panose="020B0609020204030204" pitchFamily="49" charset="0"/>
              </a:rPr>
              <a:t>(</a:t>
            </a:r>
            <a:r>
              <a:rPr lang="es-AR" sz="1200" b="0" dirty="0" err="1">
                <a:solidFill>
                  <a:srgbClr val="4EC9B0"/>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 &lt;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 </a:t>
            </a:r>
            <a:r>
              <a:rPr lang="es-AR" sz="1200" b="0" dirty="0">
                <a:solidFill>
                  <a:srgbClr val="569CD6"/>
                </a:solidFill>
                <a:effectLst/>
                <a:latin typeface="Consolas" panose="020B0609020204030204" pitchFamily="49" charset="0"/>
              </a:rPr>
              <a:t>*</a:t>
            </a:r>
            <a:r>
              <a:rPr lang="es-AR" sz="1200" b="0" dirty="0">
                <a:solidFill>
                  <a:srgbClr val="D4D4D4"/>
                </a:solidFill>
                <a:effectLst/>
                <a:latin typeface="Consolas" panose="020B0609020204030204" pitchFamily="49" charset="0"/>
              </a:rPr>
              <a:t> </a:t>
            </a:r>
            <a:r>
              <a:rPr lang="es-AR" sz="1200" b="0" dirty="0" err="1">
                <a:solidFill>
                  <a:srgbClr val="9CDCFE"/>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a:t>
            </a:r>
            <a:r>
              <a:rPr lang="es-AR" sz="1200" b="0" dirty="0">
                <a:solidFill>
                  <a:srgbClr val="9CDCFE"/>
                </a:solidFill>
                <a:effectLst/>
                <a:latin typeface="Consolas" panose="020B0609020204030204" pitchFamily="49" charset="0"/>
              </a:rPr>
              <a:t>Dato</a:t>
            </a:r>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 &lt; T &gt; * </a:t>
            </a:r>
            <a:r>
              <a:rPr lang="es-AR" sz="1200" b="0" dirty="0" err="1">
                <a:solidFill>
                  <a:srgbClr val="D4D4D4"/>
                </a:solidFill>
                <a:effectLst/>
                <a:latin typeface="Consolas" panose="020B0609020204030204" pitchFamily="49" charset="0"/>
              </a:rPr>
              <a:t>ApAux</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(Dato &lt;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InsertaNodoSinRep</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HijoIzq</a:t>
            </a:r>
            <a:r>
              <a:rPr lang="es-AR" sz="1200" b="0" dirty="0">
                <a:solidFill>
                  <a:srgbClr val="D4D4D4"/>
                </a:solidFill>
                <a:effectLst/>
                <a:latin typeface="Consolas" panose="020B0609020204030204" pitchFamily="49" charset="0"/>
              </a:rPr>
              <a:t>, Dato);</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HijoIzq</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 </a:t>
            </a:r>
            <a:r>
              <a:rPr lang="es-AR" sz="1200" b="0" dirty="0" err="1">
                <a:solidFill>
                  <a:srgbClr val="C586C0"/>
                </a:solidFill>
                <a:effectLst/>
                <a:latin typeface="Consolas" panose="020B0609020204030204" pitchFamily="49" charset="0"/>
              </a:rPr>
              <a:t>else</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C586C0"/>
                </a:solidFill>
                <a:effectLst/>
                <a:latin typeface="Consolas" panose="020B0609020204030204" pitchFamily="49" charset="0"/>
              </a:rPr>
              <a:t>if</a:t>
            </a:r>
            <a:r>
              <a:rPr lang="es-AR" sz="1200" b="0" dirty="0">
                <a:solidFill>
                  <a:srgbClr val="D4D4D4"/>
                </a:solidFill>
                <a:effectLst/>
                <a:latin typeface="Consolas" panose="020B0609020204030204" pitchFamily="49" charset="0"/>
              </a:rPr>
              <a:t> (Dato &gt;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InsertaNodoSinRep</a:t>
            </a:r>
            <a:r>
              <a:rPr lang="es-AR" sz="1200" b="0" dirty="0">
                <a:solidFill>
                  <a:srgbClr val="D4D4D4"/>
                </a:solidFill>
                <a:effectLst/>
                <a:latin typeface="Consolas" panose="020B0609020204030204" pitchFamily="49" charset="0"/>
              </a:rPr>
              <a:t>(</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HijoDer</a:t>
            </a:r>
            <a:r>
              <a:rPr lang="es-AR" sz="1200" b="0" dirty="0">
                <a:solidFill>
                  <a:srgbClr val="D4D4D4"/>
                </a:solidFill>
                <a:effectLst/>
                <a:latin typeface="Consolas" panose="020B0609020204030204" pitchFamily="49" charset="0"/>
              </a:rPr>
              <a:t>, Dato);</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HijoDer</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Apunt</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 </a:t>
            </a:r>
            <a:r>
              <a:rPr lang="es-AR" sz="1200" b="0" dirty="0" err="1">
                <a:solidFill>
                  <a:srgbClr val="C586C0"/>
                </a:solidFill>
                <a:effectLst/>
                <a:latin typeface="Consolas" panose="020B0609020204030204" pitchFamily="49" charset="0"/>
              </a:rPr>
              <a:t>else</a:t>
            </a:r>
            <a:r>
              <a:rPr lang="es-AR" sz="1200" b="0" dirty="0">
                <a:solidFill>
                  <a:srgbClr val="D4D4D4"/>
                </a:solidFill>
                <a:effectLst/>
                <a:latin typeface="Consolas" panose="020B0609020204030204" pitchFamily="49" charset="0"/>
              </a:rPr>
              <a:t> {</a:t>
            </a:r>
          </a:p>
          <a:p>
            <a:r>
              <a:rPr lang="es-AR" sz="1200" b="0" dirty="0">
                <a:solidFill>
                  <a:srgbClr val="6A9955"/>
                </a:solidFill>
                <a:effectLst/>
                <a:latin typeface="Consolas" panose="020B0609020204030204" pitchFamily="49" charset="0"/>
              </a:rPr>
              <a:t>      /* Se crea un nuevo nodo, se le asigna la información y se establecen </a:t>
            </a:r>
            <a:br>
              <a:rPr lang="es-AR" sz="1200" b="0" dirty="0">
                <a:solidFill>
                  <a:srgbClr val="6A9955"/>
                </a:solidFill>
                <a:effectLst/>
                <a:latin typeface="Consolas" panose="020B0609020204030204" pitchFamily="49" charset="0"/>
              </a:rPr>
            </a:br>
            <a:r>
              <a:rPr lang="es-AR" sz="1200" b="0" dirty="0">
                <a:solidFill>
                  <a:srgbClr val="6A9955"/>
                </a:solidFill>
                <a:effectLst/>
                <a:latin typeface="Consolas" panose="020B0609020204030204" pitchFamily="49" charset="0"/>
              </a:rPr>
              <a:t>         las ligas entre los nodos correspondientes. */</a:t>
            </a:r>
            <a:endParaRPr lang="es-AR" sz="1200" b="0" dirty="0">
              <a:solidFill>
                <a:srgbClr val="D4D4D4"/>
              </a:solidFill>
              <a:effectLst/>
              <a:latin typeface="Consolas" panose="020B0609020204030204" pitchFamily="49" charset="0"/>
            </a:endParaRP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ApAux</a:t>
            </a:r>
            <a:r>
              <a:rPr lang="es-AR" sz="1200" b="0" dirty="0">
                <a:solidFill>
                  <a:srgbClr val="D4D4D4"/>
                </a:solidFill>
                <a:effectLst/>
                <a:latin typeface="Consolas" panose="020B0609020204030204" pitchFamily="49" charset="0"/>
              </a:rPr>
              <a:t> = </a:t>
            </a:r>
            <a:r>
              <a:rPr lang="es-AR" sz="1200" b="0" dirty="0">
                <a:solidFill>
                  <a:srgbClr val="C586C0"/>
                </a:solidFill>
                <a:effectLst/>
                <a:latin typeface="Consolas" panose="020B0609020204030204" pitchFamily="49" charset="0"/>
              </a:rPr>
              <a:t>new</a:t>
            </a:r>
            <a:r>
              <a:rPr lang="es-AR" sz="1200" b="0" dirty="0">
                <a:solidFill>
                  <a:srgbClr val="D4D4D4"/>
                </a:solidFill>
                <a:effectLst/>
                <a:latin typeface="Consolas" panose="020B0609020204030204" pitchFamily="49" charset="0"/>
              </a:rPr>
              <a:t> </a:t>
            </a:r>
            <a:r>
              <a:rPr lang="es-AR" sz="1200" b="0" dirty="0" err="1">
                <a:solidFill>
                  <a:srgbClr val="DCDCAA"/>
                </a:solidFill>
                <a:effectLst/>
                <a:latin typeface="Consolas" panose="020B0609020204030204" pitchFamily="49" charset="0"/>
              </a:rPr>
              <a:t>NodoArbol</a:t>
            </a:r>
            <a:r>
              <a:rPr lang="es-AR" sz="1200" b="0" dirty="0">
                <a:solidFill>
                  <a:srgbClr val="D4D4D4"/>
                </a:solidFill>
                <a:effectLst/>
                <a:latin typeface="Consolas" panose="020B0609020204030204" pitchFamily="49" charset="0"/>
              </a:rPr>
              <a:t> &lt; </a:t>
            </a:r>
            <a:r>
              <a:rPr lang="es-AR" sz="1200" b="0" dirty="0">
                <a:solidFill>
                  <a:srgbClr val="4EC9B0"/>
                </a:solidFill>
                <a:effectLst/>
                <a:latin typeface="Consolas" panose="020B0609020204030204" pitchFamily="49" charset="0"/>
              </a:rPr>
              <a:t>T</a:t>
            </a:r>
            <a:r>
              <a:rPr lang="es-AR" sz="1200" b="0" dirty="0">
                <a:solidFill>
                  <a:srgbClr val="D4D4D4"/>
                </a:solidFill>
                <a:effectLst/>
                <a:latin typeface="Consolas" panose="020B0609020204030204" pitchFamily="49" charset="0"/>
              </a:rPr>
              <a:t> &gt; ();</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ApAux</a:t>
            </a:r>
            <a:r>
              <a:rPr lang="es-AR" sz="1200" b="0" dirty="0">
                <a:solidFill>
                  <a:srgbClr val="D4D4D4"/>
                </a:solidFill>
                <a:effectLst/>
                <a:latin typeface="Consolas" panose="020B0609020204030204" pitchFamily="49" charset="0"/>
              </a:rPr>
              <a:t>– &gt; </a:t>
            </a:r>
            <a:r>
              <a:rPr lang="es-AR" sz="1200" b="0" dirty="0" err="1">
                <a:solidFill>
                  <a:srgbClr val="D4D4D4"/>
                </a:solidFill>
                <a:effectLst/>
                <a:latin typeface="Consolas" panose="020B0609020204030204" pitchFamily="49" charset="0"/>
              </a:rPr>
              <a:t>Info</a:t>
            </a:r>
            <a:r>
              <a:rPr lang="es-AR" sz="1200" b="0" dirty="0">
                <a:solidFill>
                  <a:srgbClr val="D4D4D4"/>
                </a:solidFill>
                <a:effectLst/>
                <a:latin typeface="Consolas" panose="020B0609020204030204" pitchFamily="49" charset="0"/>
              </a:rPr>
              <a:t> = Dato;</a:t>
            </a:r>
          </a:p>
          <a:p>
            <a:r>
              <a:rPr lang="es-AR" sz="1200" b="0" dirty="0">
                <a:solidFill>
                  <a:srgbClr val="D4D4D4"/>
                </a:solidFill>
                <a:effectLst/>
                <a:latin typeface="Consolas" panose="020B0609020204030204" pitchFamily="49" charset="0"/>
              </a:rPr>
              <a:t>      </a:t>
            </a:r>
            <a:r>
              <a:rPr lang="es-AR" sz="1200" b="0" dirty="0" err="1">
                <a:solidFill>
                  <a:srgbClr val="D4D4D4"/>
                </a:solidFill>
                <a:effectLst/>
                <a:latin typeface="Consolas" panose="020B0609020204030204" pitchFamily="49" charset="0"/>
              </a:rPr>
              <a:t>Raiz</a:t>
            </a:r>
            <a:r>
              <a:rPr lang="es-AR" sz="1200" b="0" dirty="0">
                <a:solidFill>
                  <a:srgbClr val="D4D4D4"/>
                </a:solidFill>
                <a:effectLst/>
                <a:latin typeface="Consolas" panose="020B0609020204030204" pitchFamily="49" charset="0"/>
              </a:rPr>
              <a:t> = </a:t>
            </a:r>
            <a:r>
              <a:rPr lang="es-AR" sz="1200" b="0" dirty="0" err="1">
                <a:solidFill>
                  <a:srgbClr val="D4D4D4"/>
                </a:solidFill>
                <a:effectLst/>
                <a:latin typeface="Consolas" panose="020B0609020204030204" pitchFamily="49" charset="0"/>
              </a:rPr>
              <a:t>ApAux</a:t>
            </a:r>
            <a:r>
              <a:rPr lang="es-AR" sz="1200" b="0" dirty="0">
                <a:solidFill>
                  <a:srgbClr val="D4D4D4"/>
                </a:solidFill>
                <a:effectLst/>
                <a:latin typeface="Consolas" panose="020B0609020204030204" pitchFamily="49" charset="0"/>
              </a:rPr>
              <a:t>;</a:t>
            </a:r>
          </a:p>
          <a:p>
            <a:r>
              <a:rPr lang="es-AR" sz="1200" b="0" dirty="0">
                <a:solidFill>
                  <a:srgbClr val="D4D4D4"/>
                </a:solidFill>
                <a:effectLst/>
                <a:latin typeface="Consolas" panose="020B0609020204030204" pitchFamily="49" charset="0"/>
              </a:rPr>
              <a:t>    }</a:t>
            </a:r>
          </a:p>
          <a:p>
            <a:r>
              <a:rPr lang="es-AR" sz="1200" b="0" dirty="0">
                <a:solidFill>
                  <a:srgbClr val="D4D4D4"/>
                </a:solidFill>
                <a:effectLst/>
                <a:latin typeface="Consolas" panose="020B0609020204030204" pitchFamily="49" charset="0"/>
              </a:rPr>
              <a:t>  }</a:t>
            </a:r>
          </a:p>
          <a:p>
            <a:br>
              <a:rPr lang="es-AR" sz="1200" b="0" dirty="0">
                <a:solidFill>
                  <a:srgbClr val="D4D4D4"/>
                </a:solidFill>
                <a:effectLst/>
                <a:latin typeface="Consolas" panose="020B0609020204030204" pitchFamily="49" charset="0"/>
              </a:rPr>
            </a:br>
            <a:endParaRPr lang="es-AR" sz="1200" b="0" dirty="0">
              <a:solidFill>
                <a:srgbClr val="D4D4D4"/>
              </a:solidFill>
              <a:effectLst/>
              <a:latin typeface="Consolas" panose="020B0609020204030204" pitchFamily="49" charset="0"/>
            </a:endParaRPr>
          </a:p>
        </p:txBody>
      </p:sp>
      <p:sp>
        <p:nvSpPr>
          <p:cNvPr id="11" name="1 Título">
            <a:extLst>
              <a:ext uri="{FF2B5EF4-FFF2-40B4-BE49-F238E27FC236}">
                <a16:creationId xmlns:a16="http://schemas.microsoft.com/office/drawing/2014/main" id="{DC9877AE-8BEB-47EE-AFFB-C225DBBF74A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a:t>
            </a:r>
            <a:r>
              <a:rPr lang="es-MX" sz="3200" b="1" dirty="0">
                <a:solidFill>
                  <a:schemeClr val="bg1"/>
                </a:solidFill>
                <a:latin typeface="+mj-lt"/>
              </a:rPr>
              <a:t>|</a:t>
            </a:r>
            <a:r>
              <a:rPr lang="es-AR" sz="3200" dirty="0">
                <a:solidFill>
                  <a:schemeClr val="bg1"/>
                </a:solidFill>
                <a:latin typeface="Segoe UI Variable Display" pitchFamily="2" charset="0"/>
              </a:rPr>
              <a:t> </a:t>
            </a:r>
            <a:r>
              <a:rPr lang="es-AR" sz="3200" dirty="0">
                <a:solidFill>
                  <a:schemeClr val="bg1"/>
                </a:solidFill>
              </a:rPr>
              <a:t>Inserción - ejemplo</a:t>
            </a:r>
            <a:endParaRPr lang="es-ES" sz="3200" dirty="0">
              <a:solidFill>
                <a:schemeClr val="bg1"/>
              </a:solidFill>
            </a:endParaRPr>
          </a:p>
        </p:txBody>
      </p:sp>
    </p:spTree>
    <p:extLst>
      <p:ext uri="{BB962C8B-B14F-4D97-AF65-F5344CB8AC3E}">
        <p14:creationId xmlns:p14="http://schemas.microsoft.com/office/powerpoint/2010/main" val="386415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57A401-7146-4E78-AD64-566249E1E2F0}"/>
              </a:ext>
            </a:extLst>
          </p:cNvPr>
          <p:cNvSpPr txBox="1"/>
          <p:nvPr/>
        </p:nvSpPr>
        <p:spPr>
          <a:xfrm>
            <a:off x="265044" y="198783"/>
            <a:ext cx="6213304" cy="523220"/>
          </a:xfrm>
          <a:prstGeom prst="rect">
            <a:avLst/>
          </a:prstGeom>
          <a:noFill/>
        </p:spPr>
        <p:txBody>
          <a:bodyPr wrap="none" rtlCol="0">
            <a:spAutoFit/>
          </a:bodyPr>
          <a:lstStyle/>
          <a:p>
            <a:r>
              <a:rPr lang="es-AR" sz="2800" b="1" dirty="0">
                <a:solidFill>
                  <a:schemeClr val="bg1"/>
                </a:solidFill>
                <a:latin typeface="Segoe UI Variable Display" pitchFamily="2" charset="0"/>
              </a:rPr>
              <a:t> </a:t>
            </a:r>
            <a:r>
              <a:rPr lang="es-MX" sz="2800" b="1" dirty="0">
                <a:solidFill>
                  <a:schemeClr val="bg1"/>
                </a:solidFill>
                <a:latin typeface="+mj-lt"/>
              </a:rPr>
              <a:t>|</a:t>
            </a:r>
            <a:r>
              <a:rPr lang="es-AR" sz="2800" dirty="0">
                <a:solidFill>
                  <a:schemeClr val="bg1"/>
                </a:solidFill>
                <a:latin typeface="Segoe UI Variable Display" pitchFamily="2" charset="0"/>
              </a:rPr>
              <a:t> Estructuras</a:t>
            </a:r>
            <a:r>
              <a:rPr lang="es-AR" sz="2800" b="1" dirty="0">
                <a:solidFill>
                  <a:schemeClr val="bg1"/>
                </a:solidFill>
                <a:latin typeface="Segoe UI Variable Display" pitchFamily="2" charset="0"/>
              </a:rPr>
              <a:t> </a:t>
            </a:r>
            <a:r>
              <a:rPr lang="es-MX" sz="2800" b="1" dirty="0">
                <a:solidFill>
                  <a:schemeClr val="bg1"/>
                </a:solidFill>
                <a:latin typeface="+mj-lt"/>
              </a:rPr>
              <a:t>|</a:t>
            </a:r>
            <a:r>
              <a:rPr lang="es-AR" sz="2800" dirty="0">
                <a:solidFill>
                  <a:schemeClr val="bg1"/>
                </a:solidFill>
                <a:latin typeface="Segoe UI Variable Display" pitchFamily="2" charset="0"/>
              </a:rPr>
              <a:t>  - Repaso Introducción</a:t>
            </a:r>
          </a:p>
        </p:txBody>
      </p:sp>
      <p:sp>
        <p:nvSpPr>
          <p:cNvPr id="11" name="CuadroTexto 10">
            <a:extLst>
              <a:ext uri="{FF2B5EF4-FFF2-40B4-BE49-F238E27FC236}">
                <a16:creationId xmlns:a16="http://schemas.microsoft.com/office/drawing/2014/main" id="{F12B6310-028A-416E-84A6-B7DE710102D9}"/>
              </a:ext>
            </a:extLst>
          </p:cNvPr>
          <p:cNvSpPr txBox="1"/>
          <p:nvPr/>
        </p:nvSpPr>
        <p:spPr>
          <a:xfrm>
            <a:off x="386100" y="1013551"/>
            <a:ext cx="11182350" cy="1569660"/>
          </a:xfrm>
          <a:prstGeom prst="rect">
            <a:avLst/>
          </a:prstGeom>
          <a:noFill/>
        </p:spPr>
        <p:txBody>
          <a:bodyPr wrap="square">
            <a:spAutoFit/>
          </a:bodyPr>
          <a:lstStyle/>
          <a:p>
            <a:r>
              <a:rPr lang="es-MX" sz="1600" b="0" i="0" dirty="0">
                <a:solidFill>
                  <a:schemeClr val="bg1"/>
                </a:solidFill>
                <a:effectLst/>
              </a:rPr>
              <a:t>Revisemos primero la clasificación de las estructuras de datos como lineales y no lineales. </a:t>
            </a:r>
            <a:br>
              <a:rPr lang="es-MX" sz="1600" b="0" i="0" dirty="0">
                <a:solidFill>
                  <a:schemeClr val="bg1"/>
                </a:solidFill>
                <a:effectLst/>
              </a:rPr>
            </a:br>
            <a:br>
              <a:rPr lang="es-MX" sz="1600" b="0" i="0" dirty="0">
                <a:solidFill>
                  <a:schemeClr val="bg1"/>
                </a:solidFill>
                <a:effectLst/>
              </a:rPr>
            </a:br>
            <a:r>
              <a:rPr lang="es-MX" sz="1600" b="0" i="0" dirty="0">
                <a:solidFill>
                  <a:schemeClr val="bg1"/>
                </a:solidFill>
                <a:effectLst/>
              </a:rPr>
              <a:t>Se dice que una estructura de datos es </a:t>
            </a:r>
            <a:r>
              <a:rPr lang="es-MX" sz="1600" b="0" i="0" dirty="0">
                <a:solidFill>
                  <a:schemeClr val="accent1">
                    <a:lumMod val="60000"/>
                    <a:lumOff val="40000"/>
                  </a:schemeClr>
                </a:solidFill>
                <a:effectLst/>
              </a:rPr>
              <a:t>lineal</a:t>
            </a:r>
            <a:r>
              <a:rPr lang="es-MX" sz="1600" b="0" i="0" dirty="0">
                <a:solidFill>
                  <a:schemeClr val="bg1"/>
                </a:solidFill>
                <a:effectLst/>
              </a:rPr>
              <a:t> si sus elementos forman una secuencia o una lista lineal. En una estructura de datos lineal, cada elemento de datos tiene un sucesor único y un predecesor único. Hay dos formas básicas de representar estructuras lineales en la memoria. Una forma es tener la relación entre los elementos por medio de punteros (links), llamados como listas enlazadas. Otra forma es usar la organización secuencial, es decir, los Array. </a:t>
            </a:r>
          </a:p>
        </p:txBody>
      </p:sp>
      <p:pic>
        <p:nvPicPr>
          <p:cNvPr id="9" name="Imagen 8">
            <a:extLst>
              <a:ext uri="{FF2B5EF4-FFF2-40B4-BE49-F238E27FC236}">
                <a16:creationId xmlns:a16="http://schemas.microsoft.com/office/drawing/2014/main" id="{E784862B-9B72-436B-A066-E0DC220EB3B2}"/>
              </a:ext>
            </a:extLst>
          </p:cNvPr>
          <p:cNvPicPr>
            <a:picLocks noChangeAspect="1"/>
          </p:cNvPicPr>
          <p:nvPr/>
        </p:nvPicPr>
        <p:blipFill>
          <a:blip r:embed="rId2"/>
          <a:stretch>
            <a:fillRect/>
          </a:stretch>
        </p:blipFill>
        <p:spPr>
          <a:xfrm>
            <a:off x="6942435" y="3246581"/>
            <a:ext cx="4838047" cy="3219501"/>
          </a:xfrm>
          <a:prstGeom prst="rect">
            <a:avLst/>
          </a:prstGeom>
        </p:spPr>
      </p:pic>
      <p:sp>
        <p:nvSpPr>
          <p:cNvPr id="2" name="CuadroTexto 1">
            <a:extLst>
              <a:ext uri="{FF2B5EF4-FFF2-40B4-BE49-F238E27FC236}">
                <a16:creationId xmlns:a16="http://schemas.microsoft.com/office/drawing/2014/main" id="{7EA82D12-8EF1-3642-9FD6-0CA6600AF5BA}"/>
              </a:ext>
            </a:extLst>
          </p:cNvPr>
          <p:cNvSpPr txBox="1"/>
          <p:nvPr/>
        </p:nvSpPr>
        <p:spPr>
          <a:xfrm>
            <a:off x="386100" y="3201452"/>
            <a:ext cx="5815917" cy="1569660"/>
          </a:xfrm>
          <a:prstGeom prst="rect">
            <a:avLst/>
          </a:prstGeom>
          <a:noFill/>
        </p:spPr>
        <p:txBody>
          <a:bodyPr wrap="square">
            <a:spAutoFit/>
          </a:bodyPr>
          <a:lstStyle/>
          <a:p>
            <a:r>
              <a:rPr lang="es-MX" sz="1600" b="0" i="0" dirty="0">
                <a:solidFill>
                  <a:schemeClr val="bg1"/>
                </a:solidFill>
                <a:effectLst/>
              </a:rPr>
              <a:t>Las estructuras de datos </a:t>
            </a:r>
            <a:r>
              <a:rPr lang="es-MX" sz="1600" b="0" i="0" dirty="0">
                <a:solidFill>
                  <a:schemeClr val="accent1">
                    <a:lumMod val="60000"/>
                    <a:lumOff val="40000"/>
                  </a:schemeClr>
                </a:solidFill>
                <a:effectLst/>
              </a:rPr>
              <a:t>no lineales </a:t>
            </a:r>
            <a:r>
              <a:rPr lang="es-MX" sz="1600" b="0" i="0" dirty="0">
                <a:solidFill>
                  <a:schemeClr val="bg1"/>
                </a:solidFill>
                <a:effectLst/>
              </a:rPr>
              <a:t>se utilizan para representar los datos que contienen una relación jerárquica o de red entre los elementos. Los árboles y los gráficos son ejemplos de estructuras de datos no lineales. En las estructuras de datos no lineales, cada elemento de datos puede tener más de un predecesor y sucesor. Los elementos no forman ninguna secuencia lineal en particular.</a:t>
            </a:r>
            <a:endParaRPr lang="es-AR" sz="1600" dirty="0">
              <a:solidFill>
                <a:schemeClr val="bg1"/>
              </a:solidFill>
            </a:endParaRPr>
          </a:p>
        </p:txBody>
      </p:sp>
    </p:spTree>
    <p:extLst>
      <p:ext uri="{BB962C8B-B14F-4D97-AF65-F5344CB8AC3E}">
        <p14:creationId xmlns:p14="http://schemas.microsoft.com/office/powerpoint/2010/main" val="3984007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002FF1E-C6FC-EBC9-A2D4-9FEBB4D76723}"/>
              </a:ext>
            </a:extLst>
          </p:cNvPr>
          <p:cNvSpPr txBox="1"/>
          <p:nvPr/>
        </p:nvSpPr>
        <p:spPr>
          <a:xfrm>
            <a:off x="1953040" y="2492854"/>
            <a:ext cx="9982681" cy="2185214"/>
          </a:xfrm>
          <a:prstGeom prst="rect">
            <a:avLst/>
          </a:prstGeom>
          <a:noFill/>
        </p:spPr>
        <p:txBody>
          <a:bodyPr wrap="square">
            <a:spAutoFit/>
          </a:bodyPr>
          <a:lstStyle/>
          <a:p>
            <a:pPr fontAlgn="base"/>
            <a:r>
              <a:rPr lang="es-AR" sz="4800" b="1" dirty="0">
                <a:solidFill>
                  <a:schemeClr val="bg1"/>
                </a:solidFill>
              </a:rPr>
              <a:t>Arboles</a:t>
            </a:r>
            <a:r>
              <a:rPr lang="es-MX" sz="4800" b="1" dirty="0">
                <a:solidFill>
                  <a:schemeClr val="bg1"/>
                </a:solidFill>
                <a:latin typeface="+mj-lt"/>
              </a:rPr>
              <a:t>|</a:t>
            </a:r>
            <a:r>
              <a:rPr lang="es-MX" sz="4800" b="1" dirty="0">
                <a:solidFill>
                  <a:schemeClr val="accent1">
                    <a:lumMod val="60000"/>
                    <a:lumOff val="40000"/>
                  </a:schemeClr>
                </a:solidFill>
                <a:latin typeface="+mj-lt"/>
              </a:rPr>
              <a:t> Arboles Binarios</a:t>
            </a:r>
            <a:br>
              <a:rPr lang="es-MX" sz="4400" b="1" i="0" dirty="0">
                <a:solidFill>
                  <a:schemeClr val="bg1"/>
                </a:solidFill>
                <a:effectLst/>
                <a:latin typeface="+mj-lt"/>
              </a:rPr>
            </a:br>
            <a:r>
              <a:rPr lang="es-MX" sz="4400" b="1" i="0" dirty="0">
                <a:solidFill>
                  <a:schemeClr val="bg1"/>
                </a:solidFill>
                <a:effectLst/>
                <a:latin typeface="+mj-lt"/>
              </a:rPr>
              <a:t>Eliminación.</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3" name="CuadroTexto 2">
            <a:extLst>
              <a:ext uri="{FF2B5EF4-FFF2-40B4-BE49-F238E27FC236}">
                <a16:creationId xmlns:a16="http://schemas.microsoft.com/office/drawing/2014/main" id="{0930C36E-85CB-4F71-4591-E35521404606}"/>
              </a:ext>
            </a:extLst>
          </p:cNvPr>
          <p:cNvSpPr txBox="1"/>
          <p:nvPr/>
        </p:nvSpPr>
        <p:spPr>
          <a:xfrm>
            <a:off x="8560904" y="3703823"/>
            <a:ext cx="3659233" cy="584775"/>
          </a:xfrm>
          <a:prstGeom prst="rect">
            <a:avLst/>
          </a:prstGeom>
          <a:noFill/>
        </p:spPr>
        <p:txBody>
          <a:bodyPr wrap="square">
            <a:spAutoFit/>
          </a:bodyPr>
          <a:lstStyle/>
          <a:p>
            <a:r>
              <a:rPr lang="es-AR" sz="3200" dirty="0" err="1">
                <a:solidFill>
                  <a:schemeClr val="bg1"/>
                </a:solidFill>
              </a:rPr>
              <a:t>Binary</a:t>
            </a:r>
            <a:r>
              <a:rPr lang="es-AR" sz="3200" dirty="0">
                <a:solidFill>
                  <a:schemeClr val="bg1"/>
                </a:solidFill>
              </a:rPr>
              <a:t> </a:t>
            </a:r>
            <a:r>
              <a:rPr lang="es-AR" sz="3200" dirty="0" err="1">
                <a:solidFill>
                  <a:schemeClr val="bg1"/>
                </a:solidFill>
              </a:rPr>
              <a:t>Search</a:t>
            </a:r>
            <a:r>
              <a:rPr lang="es-AR" sz="3200" dirty="0">
                <a:solidFill>
                  <a:schemeClr val="bg1"/>
                </a:solidFill>
              </a:rPr>
              <a:t> </a:t>
            </a:r>
            <a:r>
              <a:rPr lang="es-AR" sz="3200" dirty="0" err="1">
                <a:solidFill>
                  <a:schemeClr val="bg1"/>
                </a:solidFill>
              </a:rPr>
              <a:t>Delete</a:t>
            </a:r>
            <a:r>
              <a:rPr lang="es-AR" sz="3200" dirty="0">
                <a:solidFill>
                  <a:schemeClr val="bg1"/>
                </a:solidFill>
              </a:rPr>
              <a:t> </a:t>
            </a:r>
          </a:p>
        </p:txBody>
      </p:sp>
      <p:cxnSp>
        <p:nvCxnSpPr>
          <p:cNvPr id="5" name="Conector recto 4">
            <a:extLst>
              <a:ext uri="{FF2B5EF4-FFF2-40B4-BE49-F238E27FC236}">
                <a16:creationId xmlns:a16="http://schemas.microsoft.com/office/drawing/2014/main" id="{6E8E1DA4-1D3D-CCE3-643E-07E90F708129}"/>
              </a:ext>
            </a:extLst>
          </p:cNvPr>
          <p:cNvCxnSpPr/>
          <p:nvPr/>
        </p:nvCxnSpPr>
        <p:spPr>
          <a:xfrm flipH="1">
            <a:off x="4546729" y="3760095"/>
            <a:ext cx="7603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55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a:t>
            </a:r>
            <a:r>
              <a:rPr lang="es-MX" sz="3200" b="1" dirty="0">
                <a:solidFill>
                  <a:schemeClr val="bg1"/>
                </a:solidFill>
                <a:latin typeface="+mj-lt"/>
              </a:rPr>
              <a:t>|</a:t>
            </a:r>
            <a:r>
              <a:rPr lang="es-AR" sz="3200" dirty="0">
                <a:solidFill>
                  <a:schemeClr val="bg1"/>
                </a:solidFill>
                <a:latin typeface="Segoe UI Variable Display" pitchFamily="2" charset="0"/>
              </a:rPr>
              <a:t> </a:t>
            </a:r>
            <a:r>
              <a:rPr lang="es-AR" sz="3200" dirty="0">
                <a:solidFill>
                  <a:schemeClr val="bg1"/>
                </a:solidFill>
              </a:rPr>
              <a:t>Eliminación</a:t>
            </a:r>
            <a:endParaRPr lang="es-ES" sz="3200" dirty="0">
              <a:solidFill>
                <a:schemeClr val="bg1"/>
              </a:solidFill>
            </a:endParaRPr>
          </a:p>
        </p:txBody>
      </p:sp>
      <p:sp>
        <p:nvSpPr>
          <p:cNvPr id="6" name="CuadroTexto 5">
            <a:extLst>
              <a:ext uri="{FF2B5EF4-FFF2-40B4-BE49-F238E27FC236}">
                <a16:creationId xmlns:a16="http://schemas.microsoft.com/office/drawing/2014/main" id="{98A2CFF4-0E48-4A83-B5B7-ACB40A9E4FD0}"/>
              </a:ext>
            </a:extLst>
          </p:cNvPr>
          <p:cNvSpPr txBox="1"/>
          <p:nvPr/>
        </p:nvSpPr>
        <p:spPr>
          <a:xfrm>
            <a:off x="273504" y="959223"/>
            <a:ext cx="11450410" cy="1323439"/>
          </a:xfrm>
          <a:prstGeom prst="rect">
            <a:avLst/>
          </a:prstGeom>
          <a:noFill/>
        </p:spPr>
        <p:txBody>
          <a:bodyPr wrap="square">
            <a:spAutoFit/>
          </a:bodyPr>
          <a:lstStyle/>
          <a:p>
            <a:r>
              <a:rPr lang="es-MX" sz="1600" dirty="0">
                <a:solidFill>
                  <a:schemeClr val="bg1"/>
                </a:solidFill>
              </a:rPr>
              <a:t>Para eliminar un elemento en un árbol binario de búsqueda se requiere buscar el valor deseado y quitar el nodo que lo contiene. Este último paso se lleva a cabo de maneras diferentes dependiendo si el nodo eliminado es terminal o no. Si se trata de una hoja, entonces se quita directamente. En otro caso, para no perder las ligas a sus descendientes, se debe reemplazar por el nodo que se encuentra más a la derecha del subárbol izquierdo o por el que se encuentra más a la izquierda del subárbol derecho. En la solución que se da en esta libro se usa el elemento que está más a la derecha del subárbol izquierdo. Los principales pasos para llevar a cabo esta operación son</a:t>
            </a:r>
            <a:endParaRPr lang="es-AR" sz="1600" dirty="0">
              <a:solidFill>
                <a:schemeClr val="bg1"/>
              </a:solidFill>
            </a:endParaRPr>
          </a:p>
        </p:txBody>
      </p:sp>
      <p:sp>
        <p:nvSpPr>
          <p:cNvPr id="9" name="CuadroTexto 8">
            <a:extLst>
              <a:ext uri="{FF2B5EF4-FFF2-40B4-BE49-F238E27FC236}">
                <a16:creationId xmlns:a16="http://schemas.microsoft.com/office/drawing/2014/main" id="{FFA144ED-83D8-4669-B6CF-5185200BCFE4}"/>
              </a:ext>
            </a:extLst>
          </p:cNvPr>
          <p:cNvSpPr txBox="1"/>
          <p:nvPr/>
        </p:nvSpPr>
        <p:spPr>
          <a:xfrm>
            <a:off x="273504" y="2404880"/>
            <a:ext cx="11450410" cy="2800767"/>
          </a:xfrm>
          <a:prstGeom prst="rect">
            <a:avLst/>
          </a:prstGeom>
          <a:noFill/>
        </p:spPr>
        <p:txBody>
          <a:bodyPr wrap="square">
            <a:spAutoFit/>
          </a:bodyPr>
          <a:lstStyle/>
          <a:p>
            <a:pPr marL="342900" indent="-342900">
              <a:buAutoNum type="arabicPeriod"/>
            </a:pPr>
            <a:r>
              <a:rPr lang="es-MX" sz="1600" dirty="0">
                <a:solidFill>
                  <a:schemeClr val="bg1"/>
                </a:solidFill>
              </a:rPr>
              <a:t>Se evalúa si el nodo visitado (la primera vez es la raíz) está definido. </a:t>
            </a:r>
          </a:p>
          <a:p>
            <a:pPr marL="342900" indent="-342900">
              <a:buAutoNum type="arabicPeriod"/>
            </a:pPr>
            <a:r>
              <a:rPr lang="es-MX" sz="1600" dirty="0">
                <a:solidFill>
                  <a:schemeClr val="bg1"/>
                </a:solidFill>
              </a:rPr>
              <a:t>Si la respuesta es afirmativa, entonces se pregunta si el dato a eliminar es menor que el dato visitado. </a:t>
            </a:r>
          </a:p>
          <a:p>
            <a:pPr marL="800100" lvl="1" indent="-342900">
              <a:buAutoNum type="arabicPeriod"/>
            </a:pPr>
            <a:r>
              <a:rPr lang="es-MX" sz="1600" dirty="0">
                <a:solidFill>
                  <a:schemeClr val="bg1"/>
                </a:solidFill>
              </a:rPr>
              <a:t>2.1. Si la respuesta es afirmativa, se invoca el proceso de eliminación con el subárbol izquierdo. </a:t>
            </a:r>
          </a:p>
          <a:p>
            <a:pPr marL="800100" lvl="1" indent="-342900">
              <a:buAutoNum type="arabicPeriod"/>
            </a:pPr>
            <a:r>
              <a:rPr lang="es-MX" sz="1600" dirty="0">
                <a:solidFill>
                  <a:schemeClr val="bg1"/>
                </a:solidFill>
              </a:rPr>
              <a:t>2.2. Si la respuesta es negativa, se pregunta si el dato a eliminar es mayor que el dato visitado </a:t>
            </a:r>
          </a:p>
          <a:p>
            <a:pPr marL="1257300" lvl="2" indent="-342900">
              <a:buAutoNum type="arabicPeriod"/>
            </a:pPr>
            <a:r>
              <a:rPr lang="es-MX" sz="1600" dirty="0">
                <a:solidFill>
                  <a:schemeClr val="bg1"/>
                </a:solidFill>
              </a:rPr>
              <a:t>2.2.1. Si la respuesta es afirmativa, se invoca el proceso de eliminación con el subárbol derecho. 2</a:t>
            </a:r>
          </a:p>
          <a:p>
            <a:pPr marL="1257300" lvl="2" indent="-342900">
              <a:buAutoNum type="arabicPeriod"/>
            </a:pPr>
            <a:r>
              <a:rPr lang="es-MX" sz="1600" dirty="0">
                <a:solidFill>
                  <a:schemeClr val="bg1"/>
                </a:solidFill>
              </a:rPr>
              <a:t>2.2.2. Si la respuesta es negativa, se elimina el nodo. Si es hoja, la eliminación es directa. Si tiene sólo un hijo se reemplaza por éste y si tiene dos se reemplaza por el que está más a la derecha del subárbol izquierdo. En estos dos últimos casos se libera el espacio de memoria del hijo, mientras que en el primero el correspondiente al nodo en cuestión</a:t>
            </a:r>
          </a:p>
          <a:p>
            <a:pPr marL="342900" indent="-342900">
              <a:buAutoNum type="arabicPeriod"/>
            </a:pPr>
            <a:r>
              <a:rPr lang="es-MX" sz="1600" dirty="0">
                <a:solidFill>
                  <a:schemeClr val="bg1"/>
                </a:solidFill>
              </a:rPr>
              <a:t>. Si la respuesta al paso 1 es negativa, entonces el dato no está en el árbol. El proceso de eliminación termina con fracaso.</a:t>
            </a:r>
          </a:p>
          <a:p>
            <a:pPr marL="342900" indent="-342900">
              <a:buAutoNum type="arabicPeriod"/>
            </a:pPr>
            <a:endParaRPr lang="es-MX" sz="1600" dirty="0">
              <a:solidFill>
                <a:schemeClr val="bg1"/>
              </a:solidFill>
            </a:endParaRPr>
          </a:p>
        </p:txBody>
      </p:sp>
    </p:spTree>
    <p:extLst>
      <p:ext uri="{BB962C8B-B14F-4D97-AF65-F5344CB8AC3E}">
        <p14:creationId xmlns:p14="http://schemas.microsoft.com/office/powerpoint/2010/main" val="3864656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BA6851B-7160-F3A3-A717-424A408D569C}"/>
              </a:ext>
            </a:extLst>
          </p:cNvPr>
          <p:cNvSpPr/>
          <p:nvPr/>
        </p:nvSpPr>
        <p:spPr>
          <a:xfrm>
            <a:off x="8595359" y="4454206"/>
            <a:ext cx="3421915" cy="1884706"/>
          </a:xfrm>
          <a:prstGeom prst="rect">
            <a:avLst/>
          </a:prstGeom>
          <a:solidFill>
            <a:srgbClr val="97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CA7688BE-D1EA-4FD5-98E3-4D7E2EECDF81}"/>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Binarios </a:t>
            </a:r>
            <a:r>
              <a:rPr lang="es-MX" sz="3200" b="1" dirty="0">
                <a:solidFill>
                  <a:schemeClr val="bg1"/>
                </a:solidFill>
                <a:latin typeface="+mj-lt"/>
              </a:rPr>
              <a:t>|</a:t>
            </a:r>
            <a:r>
              <a:rPr lang="es-AR" sz="3200" dirty="0">
                <a:solidFill>
                  <a:schemeClr val="bg1"/>
                </a:solidFill>
                <a:latin typeface="Segoe UI Variable Display" pitchFamily="2" charset="0"/>
              </a:rPr>
              <a:t> </a:t>
            </a:r>
            <a:r>
              <a:rPr lang="es-AR" sz="3200" dirty="0">
                <a:solidFill>
                  <a:schemeClr val="bg1"/>
                </a:solidFill>
              </a:rPr>
              <a:t> Eliminación</a:t>
            </a:r>
            <a:endParaRPr lang="es-ES" sz="3200" dirty="0">
              <a:solidFill>
                <a:schemeClr val="bg1"/>
              </a:solidFill>
            </a:endParaRPr>
          </a:p>
        </p:txBody>
      </p:sp>
      <p:sp>
        <p:nvSpPr>
          <p:cNvPr id="9" name="CuadroTexto 8">
            <a:extLst>
              <a:ext uri="{FF2B5EF4-FFF2-40B4-BE49-F238E27FC236}">
                <a16:creationId xmlns:a16="http://schemas.microsoft.com/office/drawing/2014/main" id="{38CFB87D-06A8-46AE-9039-41B82B5C3C1C}"/>
              </a:ext>
            </a:extLst>
          </p:cNvPr>
          <p:cNvSpPr txBox="1"/>
          <p:nvPr/>
        </p:nvSpPr>
        <p:spPr>
          <a:xfrm>
            <a:off x="273504" y="732353"/>
            <a:ext cx="6098720" cy="369332"/>
          </a:xfrm>
          <a:prstGeom prst="rect">
            <a:avLst/>
          </a:prstGeom>
          <a:noFill/>
        </p:spPr>
        <p:txBody>
          <a:bodyPr wrap="square">
            <a:spAutoFit/>
          </a:bodyPr>
          <a:lstStyle/>
          <a:p>
            <a:r>
              <a:rPr lang="es-MX" dirty="0">
                <a:solidFill>
                  <a:schemeClr val="bg1"/>
                </a:solidFill>
              </a:rPr>
              <a:t>Operación de eliminación en un árbol binario de búsqueda</a:t>
            </a:r>
            <a:endParaRPr lang="es-AR" dirty="0">
              <a:solidFill>
                <a:schemeClr val="bg1"/>
              </a:solidFill>
            </a:endParaRPr>
          </a:p>
        </p:txBody>
      </p:sp>
      <p:sp>
        <p:nvSpPr>
          <p:cNvPr id="11" name="CuadroTexto 10">
            <a:extLst>
              <a:ext uri="{FF2B5EF4-FFF2-40B4-BE49-F238E27FC236}">
                <a16:creationId xmlns:a16="http://schemas.microsoft.com/office/drawing/2014/main" id="{F56257F4-805D-4C90-A41A-F6C7055D381A}"/>
              </a:ext>
            </a:extLst>
          </p:cNvPr>
          <p:cNvSpPr txBox="1"/>
          <p:nvPr/>
        </p:nvSpPr>
        <p:spPr>
          <a:xfrm>
            <a:off x="371978" y="3007656"/>
            <a:ext cx="5724022" cy="2893100"/>
          </a:xfrm>
          <a:prstGeom prst="rect">
            <a:avLst/>
          </a:prstGeom>
          <a:noFill/>
        </p:spPr>
        <p:txBody>
          <a:bodyPr wrap="square">
            <a:spAutoFit/>
          </a:bodyPr>
          <a:lstStyle/>
          <a:p>
            <a:r>
              <a:rPr lang="es-MX" sz="1400" dirty="0">
                <a:solidFill>
                  <a:schemeClr val="bg1"/>
                </a:solidFill>
              </a:rPr>
              <a:t>1 Se evalúa si el nodo visitado (710) está definido. En este caso sí lo está. </a:t>
            </a:r>
          </a:p>
          <a:p>
            <a:r>
              <a:rPr lang="es-MX" sz="1400" dirty="0">
                <a:solidFill>
                  <a:schemeClr val="bg1"/>
                </a:solidFill>
              </a:rPr>
              <a:t>2 Se evalúa si el dato a eliminar (689) es menor que la información almacenada (710) en el nodo visitado. En este caso sí lo es. </a:t>
            </a:r>
          </a:p>
          <a:p>
            <a:r>
              <a:rPr lang="es-MX" sz="1400" dirty="0">
                <a:solidFill>
                  <a:schemeClr val="bg1"/>
                </a:solidFill>
              </a:rPr>
              <a:t>3 Se invoca el método con el subárbol izquierdo. </a:t>
            </a:r>
          </a:p>
          <a:p>
            <a:r>
              <a:rPr lang="es-MX" sz="1400" dirty="0">
                <a:solidFill>
                  <a:schemeClr val="bg1"/>
                </a:solidFill>
              </a:rPr>
              <a:t>4 Se evalúa si el nodo visitado (689) está definido. En este caso sí lo está. </a:t>
            </a:r>
          </a:p>
          <a:p>
            <a:r>
              <a:rPr lang="es-MX" sz="1400" dirty="0">
                <a:solidFill>
                  <a:schemeClr val="bg1"/>
                </a:solidFill>
              </a:rPr>
              <a:t>5 Se evalúa si el dato a eliminar (689) es menor que la información almacenada (689) en el nodo visitado. En este caso no lo es. </a:t>
            </a:r>
          </a:p>
          <a:p>
            <a:r>
              <a:rPr lang="es-MX" sz="1400" dirty="0">
                <a:solidFill>
                  <a:schemeClr val="bg1"/>
                </a:solidFill>
              </a:rPr>
              <a:t>6 Se evalúa si el dato a eliminar (689) es mayor que la información almacenada (689) en el nodo visitado. En este caso no lo es. </a:t>
            </a:r>
          </a:p>
          <a:p>
            <a:r>
              <a:rPr lang="es-MX" sz="1400" dirty="0">
                <a:solidFill>
                  <a:schemeClr val="bg1"/>
                </a:solidFill>
              </a:rPr>
              <a:t>7 Se llegó al nodo que se quiere quitar. Como tiene dos hijos se reemplaza su contenido con el del nodo que está más a la derecha del subárbol izquierdo y se libera el espacio de memoria correspondiente al hijo. El proceso termina</a:t>
            </a:r>
            <a:endParaRPr lang="es-AR" sz="1400" dirty="0">
              <a:solidFill>
                <a:schemeClr val="bg1"/>
              </a:solidFill>
            </a:endParaRPr>
          </a:p>
        </p:txBody>
      </p:sp>
      <p:pic>
        <p:nvPicPr>
          <p:cNvPr id="13" name="Imagen 12">
            <a:extLst>
              <a:ext uri="{FF2B5EF4-FFF2-40B4-BE49-F238E27FC236}">
                <a16:creationId xmlns:a16="http://schemas.microsoft.com/office/drawing/2014/main" id="{E4677B64-78F8-4C57-B1C6-5CF2516421A2}"/>
              </a:ext>
            </a:extLst>
          </p:cNvPr>
          <p:cNvPicPr>
            <a:picLocks noChangeAspect="1"/>
          </p:cNvPicPr>
          <p:nvPr/>
        </p:nvPicPr>
        <p:blipFill>
          <a:blip r:embed="rId2">
            <a:duotone>
              <a:prstClr val="black"/>
              <a:schemeClr val="accent5">
                <a:tint val="45000"/>
                <a:satMod val="400000"/>
              </a:schemeClr>
            </a:duotone>
          </a:blip>
          <a:stretch>
            <a:fillRect/>
          </a:stretch>
        </p:blipFill>
        <p:spPr>
          <a:xfrm>
            <a:off x="6139681" y="141952"/>
            <a:ext cx="5877594" cy="4229768"/>
          </a:xfrm>
          <a:prstGeom prst="rect">
            <a:avLst/>
          </a:prstGeom>
        </p:spPr>
      </p:pic>
      <p:sp>
        <p:nvSpPr>
          <p:cNvPr id="3" name="CuadroTexto 2">
            <a:extLst>
              <a:ext uri="{FF2B5EF4-FFF2-40B4-BE49-F238E27FC236}">
                <a16:creationId xmlns:a16="http://schemas.microsoft.com/office/drawing/2014/main" id="{872C06A7-11A4-5797-5F97-D9A7129A23C4}"/>
              </a:ext>
            </a:extLst>
          </p:cNvPr>
          <p:cNvSpPr txBox="1"/>
          <p:nvPr/>
        </p:nvSpPr>
        <p:spPr>
          <a:xfrm>
            <a:off x="349705" y="1255315"/>
            <a:ext cx="4973746" cy="1384995"/>
          </a:xfrm>
          <a:prstGeom prst="rect">
            <a:avLst/>
          </a:prstGeom>
          <a:noFill/>
        </p:spPr>
        <p:txBody>
          <a:bodyPr wrap="square">
            <a:spAutoFit/>
          </a:bodyPr>
          <a:lstStyle/>
          <a:p>
            <a:r>
              <a:rPr lang="es-MX" sz="1400" dirty="0">
                <a:solidFill>
                  <a:schemeClr val="bg1"/>
                </a:solidFill>
              </a:rPr>
              <a:t>Suponga que en el árbol binario de búsqueda de la figura 7.11 se quiere eliminar el valor 689. En (a) se muestra el camino que se sigue para llegar al nodo deseado y al nodo cuyo contenido reemplazará al 689. En (b) se presenta el árbol una vez que el nodo fue eliminado. La tabla 7.3 presenta las operaciones realizadas, siguiendo el algoritmo dado, para eliminar el 689</a:t>
            </a:r>
            <a:endParaRPr lang="es-AR" sz="1400" dirty="0">
              <a:solidFill>
                <a:schemeClr val="bg1"/>
              </a:solidFill>
            </a:endParaRPr>
          </a:p>
        </p:txBody>
      </p:sp>
      <p:pic>
        <p:nvPicPr>
          <p:cNvPr id="6" name="Imagen 5">
            <a:extLst>
              <a:ext uri="{FF2B5EF4-FFF2-40B4-BE49-F238E27FC236}">
                <a16:creationId xmlns:a16="http://schemas.microsoft.com/office/drawing/2014/main" id="{6F1304F4-0238-2581-3EC3-EA6928489333}"/>
              </a:ext>
            </a:extLst>
          </p:cNvPr>
          <p:cNvPicPr>
            <a:picLocks noChangeAspect="1"/>
          </p:cNvPicPr>
          <p:nvPr/>
        </p:nvPicPr>
        <p:blipFill>
          <a:blip r:embed="rId3">
            <a:duotone>
              <a:prstClr val="black"/>
              <a:schemeClr val="accent5">
                <a:tint val="45000"/>
                <a:satMod val="400000"/>
              </a:schemeClr>
            </a:duotone>
          </a:blip>
          <a:stretch>
            <a:fillRect/>
          </a:stretch>
        </p:blipFill>
        <p:spPr>
          <a:xfrm>
            <a:off x="8779533" y="4517747"/>
            <a:ext cx="3062763" cy="1707114"/>
          </a:xfrm>
          <a:prstGeom prst="rect">
            <a:avLst/>
          </a:prstGeom>
        </p:spPr>
      </p:pic>
    </p:spTree>
    <p:extLst>
      <p:ext uri="{BB962C8B-B14F-4D97-AF65-F5344CB8AC3E}">
        <p14:creationId xmlns:p14="http://schemas.microsoft.com/office/powerpoint/2010/main" val="1582441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273504" y="136524"/>
            <a:ext cx="8610374" cy="822698"/>
          </a:xfrm>
        </p:spPr>
        <p:txBody>
          <a:bodyPr>
            <a:normAutofit/>
          </a:bodyPr>
          <a:lstStyle/>
          <a:p>
            <a:r>
              <a:rPr lang="es-AR" sz="2400" dirty="0">
                <a:solidFill>
                  <a:schemeClr val="bg1"/>
                </a:solidFill>
              </a:rPr>
              <a:t>Árboles binarios de búsqueda - Ejemplo</a:t>
            </a:r>
            <a:endParaRPr lang="es-ES" sz="2400" dirty="0">
              <a:solidFill>
                <a:schemeClr val="bg1"/>
              </a:solidFill>
            </a:endParaRPr>
          </a:p>
        </p:txBody>
      </p:sp>
      <p:sp>
        <p:nvSpPr>
          <p:cNvPr id="6" name="CuadroTexto 5">
            <a:extLst>
              <a:ext uri="{FF2B5EF4-FFF2-40B4-BE49-F238E27FC236}">
                <a16:creationId xmlns:a16="http://schemas.microsoft.com/office/drawing/2014/main" id="{131A1DD1-B5DA-412C-A155-FD205A8B601E}"/>
              </a:ext>
            </a:extLst>
          </p:cNvPr>
          <p:cNvSpPr txBox="1"/>
          <p:nvPr/>
        </p:nvSpPr>
        <p:spPr>
          <a:xfrm>
            <a:off x="55117" y="1229766"/>
            <a:ext cx="7052565" cy="4832092"/>
          </a:xfrm>
          <a:prstGeom prst="rect">
            <a:avLst/>
          </a:prstGeom>
          <a:noFill/>
        </p:spPr>
        <p:txBody>
          <a:bodyPr wrap="square">
            <a:spAutoFit/>
          </a:bodyPr>
          <a:lstStyle/>
          <a:p>
            <a:r>
              <a:rPr lang="es-AR" sz="1100" b="0" dirty="0">
                <a:solidFill>
                  <a:srgbClr val="6A9955"/>
                </a:solidFill>
                <a:effectLst/>
                <a:latin typeface="Consolas" panose="020B0609020204030204" pitchFamily="49" charset="0"/>
              </a:rPr>
              <a:t>/* Método que elimina un nodo de un árbol binario de búsqueda. </a:t>
            </a:r>
            <a:br>
              <a:rPr lang="es-AR" sz="1100" b="0" dirty="0">
                <a:solidFill>
                  <a:srgbClr val="6A9955"/>
                </a:solidFill>
                <a:effectLst/>
                <a:latin typeface="Consolas" panose="020B0609020204030204" pitchFamily="49" charset="0"/>
              </a:rPr>
            </a:br>
            <a:r>
              <a:rPr lang="es-AR" sz="1100" b="0" dirty="0">
                <a:solidFill>
                  <a:srgbClr val="6A9955"/>
                </a:solidFill>
                <a:effectLst/>
                <a:latin typeface="Consolas" panose="020B0609020204030204" pitchFamily="49" charset="0"/>
              </a:rPr>
              <a:t>Recibe como parámetro un apuntador (la primera vez es la raíz)</a:t>
            </a:r>
            <a:br>
              <a:rPr lang="es-AR" sz="1100" b="0" dirty="0">
                <a:solidFill>
                  <a:srgbClr val="6A9955"/>
                </a:solidFill>
                <a:effectLst/>
                <a:latin typeface="Consolas" panose="020B0609020204030204" pitchFamily="49" charset="0"/>
              </a:rPr>
            </a:br>
            <a:r>
              <a:rPr lang="es-AR" sz="1100" b="0" dirty="0">
                <a:solidFill>
                  <a:srgbClr val="6A9955"/>
                </a:solidFill>
                <a:effectLst/>
                <a:latin typeface="Consolas" panose="020B0609020204030204" pitchFamily="49" charset="0"/>
              </a:rPr>
              <a:t> y el  dato a eliminar. */</a:t>
            </a:r>
            <a:br>
              <a:rPr lang="es-AR" sz="1100" b="0" dirty="0">
                <a:solidFill>
                  <a:srgbClr val="6A9955"/>
                </a:solidFill>
                <a:effectLst/>
                <a:latin typeface="Consolas" panose="020B0609020204030204" pitchFamily="49" charset="0"/>
              </a:rPr>
            </a:br>
            <a:br>
              <a:rPr lang="es-AR" sz="1100" b="0" dirty="0">
                <a:solidFill>
                  <a:srgbClr val="6A9955"/>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a:p>
            <a:r>
              <a:rPr lang="es-AR" sz="1100" b="0" dirty="0" err="1">
                <a:solidFill>
                  <a:srgbClr val="569CD6"/>
                </a:solidFill>
                <a:effectLst/>
                <a:latin typeface="Consolas" panose="020B0609020204030204" pitchFamily="49" charset="0"/>
              </a:rPr>
              <a:t>template</a:t>
            </a:r>
            <a:r>
              <a:rPr lang="es-AR" sz="1100" b="0" dirty="0">
                <a:solidFill>
                  <a:srgbClr val="D4D4D4"/>
                </a:solidFill>
                <a:effectLst/>
                <a:latin typeface="Consolas" panose="020B0609020204030204" pitchFamily="49" charset="0"/>
              </a:rPr>
              <a:t> &lt; </a:t>
            </a:r>
            <a:r>
              <a:rPr lang="es-AR" sz="1100" b="0" dirty="0" err="1">
                <a:solidFill>
                  <a:srgbClr val="569CD6"/>
                </a:solidFill>
                <a:effectLst/>
                <a:latin typeface="Consolas" panose="020B0609020204030204" pitchFamily="49" charset="0"/>
              </a:rPr>
              <a:t>class</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T</a:t>
            </a:r>
            <a:r>
              <a:rPr lang="es-AR" sz="1100" b="0" dirty="0">
                <a:solidFill>
                  <a:srgbClr val="D4D4D4"/>
                </a:solidFill>
                <a:effectLst/>
                <a:latin typeface="Consolas" panose="020B0609020204030204" pitchFamily="49" charset="0"/>
              </a:rPr>
              <a:t> &gt;</a:t>
            </a:r>
          </a:p>
          <a:p>
            <a:r>
              <a:rPr lang="es-AR" sz="1100" b="0" dirty="0">
                <a:solidFill>
                  <a:srgbClr val="D4D4D4"/>
                </a:solidFill>
                <a:effectLst/>
                <a:latin typeface="Consolas" panose="020B0609020204030204" pitchFamily="49" charset="0"/>
              </a:rPr>
              <a:t>  </a:t>
            </a:r>
            <a:r>
              <a:rPr lang="es-AR" sz="1100" b="0" dirty="0" err="1">
                <a:solidFill>
                  <a:srgbClr val="569CD6"/>
                </a:solidFill>
                <a:effectLst/>
                <a:latin typeface="Consolas" panose="020B0609020204030204" pitchFamily="49" charset="0"/>
              </a:rPr>
              <a:t>void</a:t>
            </a:r>
            <a:r>
              <a:rPr lang="es-AR" sz="1100" b="0" dirty="0">
                <a:solidFill>
                  <a:srgbClr val="D4D4D4"/>
                </a:solidFill>
                <a:effectLst/>
                <a:latin typeface="Consolas" panose="020B0609020204030204" pitchFamily="49" charset="0"/>
              </a:rPr>
              <a:t> </a:t>
            </a:r>
            <a:r>
              <a:rPr lang="es-AR" sz="1100" b="0" dirty="0" err="1">
                <a:solidFill>
                  <a:srgbClr val="4EC9B0"/>
                </a:solidFill>
                <a:effectLst/>
                <a:latin typeface="Consolas" panose="020B0609020204030204" pitchFamily="49" charset="0"/>
              </a:rPr>
              <a:t>ArbolBinBus</a:t>
            </a:r>
            <a:r>
              <a:rPr lang="es-AR" sz="1100" b="0" dirty="0">
                <a:solidFill>
                  <a:srgbClr val="D4D4D4"/>
                </a:solidFill>
                <a:effectLst/>
                <a:latin typeface="Consolas" panose="020B0609020204030204" pitchFamily="49" charset="0"/>
              </a:rPr>
              <a:t> &lt; </a:t>
            </a:r>
            <a:r>
              <a:rPr lang="es-AR" sz="1100" b="0" dirty="0">
                <a:solidFill>
                  <a:srgbClr val="4EC9B0"/>
                </a:solidFill>
                <a:effectLst/>
                <a:latin typeface="Consolas" panose="020B0609020204030204" pitchFamily="49" charset="0"/>
              </a:rPr>
              <a:t>T</a:t>
            </a:r>
            <a:r>
              <a:rPr lang="es-AR" sz="1100" b="0" dirty="0">
                <a:solidFill>
                  <a:srgbClr val="D4D4D4"/>
                </a:solidFill>
                <a:effectLst/>
                <a:latin typeface="Consolas" panose="020B0609020204030204" pitchFamily="49" charset="0"/>
              </a:rPr>
              <a:t> &gt; ::</a:t>
            </a:r>
            <a:r>
              <a:rPr lang="es-AR" sz="1100" b="0" dirty="0" err="1">
                <a:solidFill>
                  <a:srgbClr val="DCDCAA"/>
                </a:solidFill>
                <a:effectLst/>
                <a:latin typeface="Consolas" panose="020B0609020204030204" pitchFamily="49" charset="0"/>
              </a:rPr>
              <a:t>EliminaNodo</a:t>
            </a:r>
            <a:r>
              <a:rPr lang="es-AR" sz="1100" b="0" dirty="0">
                <a:solidFill>
                  <a:srgbClr val="D4D4D4"/>
                </a:solidFill>
                <a:effectLst/>
                <a:latin typeface="Consolas" panose="020B0609020204030204" pitchFamily="49" charset="0"/>
              </a:rPr>
              <a:t>(</a:t>
            </a:r>
            <a:r>
              <a:rPr lang="es-AR" sz="1100" b="0" dirty="0" err="1">
                <a:solidFill>
                  <a:srgbClr val="4EC9B0"/>
                </a:solidFill>
                <a:effectLst/>
                <a:latin typeface="Consolas" panose="020B0609020204030204" pitchFamily="49" charset="0"/>
              </a:rPr>
              <a:t>NodoArbol</a:t>
            </a:r>
            <a:r>
              <a:rPr lang="es-AR" sz="1100" b="0" dirty="0">
                <a:solidFill>
                  <a:srgbClr val="D4D4D4"/>
                </a:solidFill>
                <a:effectLst/>
                <a:latin typeface="Consolas" panose="020B0609020204030204" pitchFamily="49" charset="0"/>
              </a:rPr>
              <a:t> &lt; </a:t>
            </a:r>
            <a:r>
              <a:rPr lang="es-AR" sz="1100" b="0" dirty="0">
                <a:solidFill>
                  <a:srgbClr val="4EC9B0"/>
                </a:solidFill>
                <a:effectLst/>
                <a:latin typeface="Consolas" panose="020B0609020204030204" pitchFamily="49" charset="0"/>
              </a:rPr>
              <a:t>T</a:t>
            </a:r>
            <a:r>
              <a:rPr lang="es-AR" sz="1100" b="0" dirty="0">
                <a:solidFill>
                  <a:srgbClr val="D4D4D4"/>
                </a:solidFill>
                <a:effectLst/>
                <a:latin typeface="Consolas" panose="020B0609020204030204" pitchFamily="49" charset="0"/>
              </a:rPr>
              <a:t> &gt; </a:t>
            </a:r>
            <a:r>
              <a:rPr lang="es-AR" sz="1100" b="0" dirty="0">
                <a:solidFill>
                  <a:srgbClr val="569CD6"/>
                </a:solidFill>
                <a:effectLst/>
                <a:latin typeface="Consolas" panose="020B0609020204030204" pitchFamily="49" charset="0"/>
              </a:rPr>
              <a:t>*</a:t>
            </a:r>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a:t>
            </a:r>
            <a:r>
              <a:rPr lang="es-AR" sz="1100" b="0" dirty="0">
                <a:solidFill>
                  <a:srgbClr val="4EC9B0"/>
                </a:solidFill>
                <a:effectLst/>
                <a:latin typeface="Consolas" panose="020B0609020204030204" pitchFamily="49" charset="0"/>
              </a:rPr>
              <a:t>T</a:t>
            </a:r>
            <a:r>
              <a:rPr lang="es-AR" sz="1100" b="0" dirty="0">
                <a:solidFill>
                  <a:srgbClr val="D4D4D4"/>
                </a:solidFill>
                <a:effectLst/>
                <a:latin typeface="Consolas" panose="020B0609020204030204" pitchFamily="49" charset="0"/>
              </a:rPr>
              <a:t> </a:t>
            </a:r>
            <a:r>
              <a:rPr lang="es-AR" sz="1100" b="0" dirty="0">
                <a:solidFill>
                  <a:srgbClr val="9CDCFE"/>
                </a:solidFill>
                <a:effectLst/>
                <a:latin typeface="Consolas" panose="020B0609020204030204" pitchFamily="49" charset="0"/>
              </a:rPr>
              <a:t>Dato</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(Dato &lt;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Info</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EliminaNodo</a:t>
            </a:r>
            <a:r>
              <a:rPr lang="es-AR" sz="1100" b="0" dirty="0">
                <a:solidFill>
                  <a:srgbClr val="D4D4D4"/>
                </a:solidFill>
                <a:effectLst/>
                <a:latin typeface="Consolas" panose="020B0609020204030204" pitchFamily="49" charset="0"/>
              </a:rPr>
              <a:t>(</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 Dato);</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 = </a:t>
            </a:r>
            <a:r>
              <a:rPr lang="es-AR" sz="1100" b="0" dirty="0" err="1">
                <a:solidFill>
                  <a:srgbClr val="D4D4D4"/>
                </a:solidFill>
                <a:effectLst/>
                <a:latin typeface="Consolas" panose="020B0609020204030204" pitchFamily="49" charset="0"/>
              </a:rPr>
              <a:t>Raiz</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(Dato &gt;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Info</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CDCAA"/>
                </a:solidFill>
                <a:effectLst/>
                <a:latin typeface="Consolas" panose="020B0609020204030204" pitchFamily="49" charset="0"/>
              </a:rPr>
              <a:t>EliminaNodo</a:t>
            </a:r>
            <a:r>
              <a:rPr lang="es-AR" sz="1100" b="0" dirty="0">
                <a:solidFill>
                  <a:srgbClr val="D4D4D4"/>
                </a:solidFill>
                <a:effectLst/>
                <a:latin typeface="Consolas" panose="020B0609020204030204" pitchFamily="49" charset="0"/>
              </a:rPr>
              <a:t>(</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 Dato);</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 = </a:t>
            </a:r>
            <a:r>
              <a:rPr lang="es-AR" sz="1100" b="0" dirty="0" err="1">
                <a:solidFill>
                  <a:srgbClr val="D4D4D4"/>
                </a:solidFill>
                <a:effectLst/>
                <a:latin typeface="Consolas" panose="020B0609020204030204" pitchFamily="49" charset="0"/>
              </a:rPr>
              <a:t>Raiz</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 </a:t>
            </a:r>
            <a:r>
              <a:rPr lang="es-AR" sz="1100" b="0" dirty="0" err="1">
                <a:solidFill>
                  <a:srgbClr val="C586C0"/>
                </a:solidFill>
                <a:effectLst/>
                <a:latin typeface="Consolas" panose="020B0609020204030204" pitchFamily="49" charset="0"/>
              </a:rPr>
              <a:t>else</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NodoArbol</a:t>
            </a:r>
            <a:r>
              <a:rPr lang="es-AR" sz="1100" b="0" dirty="0">
                <a:solidFill>
                  <a:srgbClr val="D4D4D4"/>
                </a:solidFill>
                <a:effectLst/>
                <a:latin typeface="Consolas" panose="020B0609020204030204" pitchFamily="49" charset="0"/>
              </a:rPr>
              <a:t> &lt; T &gt; * ApAux1, * ApAux2, * ApAux3;</a:t>
            </a:r>
          </a:p>
          <a:p>
            <a:r>
              <a:rPr lang="es-AR" sz="1100" b="0" dirty="0">
                <a:solidFill>
                  <a:srgbClr val="D4D4D4"/>
                </a:solidFill>
                <a:effectLst/>
                <a:latin typeface="Consolas" panose="020B0609020204030204" pitchFamily="49" charset="0"/>
              </a:rPr>
              <a:t>      ApAux3 =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a:t>
            </a:r>
          </a:p>
          <a:p>
            <a:r>
              <a:rPr lang="es-AR" sz="1100" b="0" dirty="0">
                <a:solidFill>
                  <a:srgbClr val="6A9955"/>
                </a:solidFill>
                <a:effectLst/>
                <a:latin typeface="Consolas" panose="020B0609020204030204" pitchFamily="49" charset="0"/>
              </a:rPr>
              <a:t>      /* Encuentra el nodo que contiene el dato a eliminar. Verifica si tiene hijos.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(!ApAux3–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(!ApAux3–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6A9955"/>
                </a:solidFill>
                <a:effectLst/>
                <a:latin typeface="Consolas" panose="020B0609020204030204" pitchFamily="49" charset="0"/>
              </a:rPr>
              <a:t>          /* Si no tiene hijo derecho ni izquierdo, entonces se redefine como vacío.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 </a:t>
            </a:r>
            <a:r>
              <a:rPr lang="es-AR" sz="1100" b="0" dirty="0">
                <a:solidFill>
                  <a:srgbClr val="569CD6"/>
                </a:solidFill>
                <a:effectLst/>
                <a:latin typeface="Consolas" panose="020B0609020204030204" pitchFamily="49" charset="0"/>
              </a:rPr>
              <a:t>NULL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endParaRPr lang="es-AR" sz="1100" b="0" dirty="0">
              <a:solidFill>
                <a:srgbClr val="D4D4D4"/>
              </a:solidFill>
              <a:effectLst/>
              <a:latin typeface="Consolas" panose="020B0609020204030204" pitchFamily="49" charset="0"/>
            </a:endParaRP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a:p>
            <a:r>
              <a:rPr lang="es-AR" sz="1100" dirty="0">
                <a:solidFill>
                  <a:schemeClr val="bg1"/>
                </a:solidFill>
                <a:latin typeface="Consolas" panose="020B0609020204030204" pitchFamily="49" charset="0"/>
              </a:rPr>
              <a:t>          </a:t>
            </a:r>
          </a:p>
        </p:txBody>
      </p:sp>
      <p:sp>
        <p:nvSpPr>
          <p:cNvPr id="9" name="CuadroTexto 8">
            <a:extLst>
              <a:ext uri="{FF2B5EF4-FFF2-40B4-BE49-F238E27FC236}">
                <a16:creationId xmlns:a16="http://schemas.microsoft.com/office/drawing/2014/main" id="{5F24C937-A790-499C-A2A0-15E11F67D7B6}"/>
              </a:ext>
            </a:extLst>
          </p:cNvPr>
          <p:cNvSpPr txBox="1"/>
          <p:nvPr/>
        </p:nvSpPr>
        <p:spPr>
          <a:xfrm>
            <a:off x="6462990" y="691157"/>
            <a:ext cx="5494510" cy="5847755"/>
          </a:xfrm>
          <a:prstGeom prst="rect">
            <a:avLst/>
          </a:prstGeom>
          <a:noFill/>
        </p:spPr>
        <p:txBody>
          <a:bodyPr wrap="square">
            <a:spAutoFit/>
          </a:bodyPr>
          <a:lstStyle/>
          <a:p>
            <a:r>
              <a:rPr lang="es-AR" sz="1100" b="0" dirty="0">
                <a:solidFill>
                  <a:srgbClr val="6A9955"/>
                </a:solidFill>
                <a:effectLst/>
                <a:latin typeface="Consolas" panose="020B0609020204030204" pitchFamily="49" charset="0"/>
              </a:rPr>
              <a:t>/* Si sólo tiene hijo izquierdo, el nodo eliminado se reemplaza con éste.*/</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9CDCFE"/>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 ApAux3–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(!ApAux3–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6A9955"/>
                </a:solidFill>
                <a:effectLst/>
                <a:latin typeface="Consolas" panose="020B0609020204030204" pitchFamily="49" charset="0"/>
              </a:rPr>
              <a:t>        /* Si sólo tiene hijo derecho, el nodo </a:t>
            </a:r>
            <a:endParaRPr lang="es-AR" sz="1100" b="0" dirty="0">
              <a:solidFill>
                <a:srgbClr val="D4D4D4"/>
              </a:solidFill>
              <a:effectLst/>
              <a:latin typeface="Consolas" panose="020B0609020204030204" pitchFamily="49" charset="0"/>
            </a:endParaRPr>
          </a:p>
          <a:p>
            <a:r>
              <a:rPr lang="es-AR" sz="1100" b="0" dirty="0">
                <a:solidFill>
                  <a:srgbClr val="6A9955"/>
                </a:solidFill>
                <a:effectLst/>
                <a:latin typeface="Consolas" panose="020B0609020204030204" pitchFamily="49" charset="0"/>
              </a:rPr>
              <a:t>        eliminado se reemplaza con éste.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 = ApAux3–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r>
              <a:rPr lang="es-AR" sz="1100" b="0" dirty="0">
                <a:solidFill>
                  <a:srgbClr val="D4D4D4"/>
                </a:solidFill>
                <a:effectLst/>
                <a:latin typeface="Consolas" panose="020B0609020204030204" pitchFamily="49" charset="0"/>
              </a:rPr>
              <a:t> {</a:t>
            </a:r>
          </a:p>
          <a:p>
            <a:r>
              <a:rPr lang="es-AR" sz="1100" b="0" dirty="0">
                <a:solidFill>
                  <a:srgbClr val="6A9955"/>
                </a:solidFill>
                <a:effectLst/>
                <a:latin typeface="Consolas" panose="020B0609020204030204" pitchFamily="49" charset="0"/>
              </a:rPr>
              <a:t>        /* Si tiene ambos hijos, entonces se </a:t>
            </a:r>
            <a:r>
              <a:rPr lang="es-AR" sz="1100" b="0" dirty="0" err="1">
                <a:solidFill>
                  <a:srgbClr val="6A9955"/>
                </a:solidFill>
                <a:effectLst/>
                <a:latin typeface="Consolas" panose="020B0609020204030204" pitchFamily="49" charset="0"/>
              </a:rPr>
              <a:t>reempla</a:t>
            </a:r>
            <a:r>
              <a:rPr lang="es-AR" sz="1100" b="0" dirty="0">
                <a:solidFill>
                  <a:srgbClr val="6A9955"/>
                </a:solidFill>
                <a:effectLst/>
                <a:latin typeface="Consolas" panose="020B0609020204030204" pitchFamily="49" charset="0"/>
              </a:rPr>
              <a:t>-</a:t>
            </a:r>
            <a:endParaRPr lang="es-AR" sz="1100" b="0" dirty="0">
              <a:solidFill>
                <a:srgbClr val="D4D4D4"/>
              </a:solidFill>
              <a:effectLst/>
              <a:latin typeface="Consolas" panose="020B0609020204030204" pitchFamily="49" charset="0"/>
            </a:endParaRPr>
          </a:p>
          <a:p>
            <a:r>
              <a:rPr lang="es-AR" sz="1100" b="0" dirty="0">
                <a:solidFill>
                  <a:srgbClr val="6A9955"/>
                </a:solidFill>
                <a:effectLst/>
                <a:latin typeface="Consolas" panose="020B0609020204030204" pitchFamily="49" charset="0"/>
              </a:rPr>
              <a:t>        </a:t>
            </a:r>
            <a:r>
              <a:rPr lang="es-AR" sz="1100" b="0" dirty="0" err="1">
                <a:solidFill>
                  <a:srgbClr val="6A9955"/>
                </a:solidFill>
                <a:effectLst/>
                <a:latin typeface="Consolas" panose="020B0609020204030204" pitchFamily="49" charset="0"/>
              </a:rPr>
              <a:t>za</a:t>
            </a:r>
            <a:r>
              <a:rPr lang="es-AR" sz="1100" b="0" dirty="0">
                <a:solidFill>
                  <a:srgbClr val="6A9955"/>
                </a:solidFill>
                <a:effectLst/>
                <a:latin typeface="Consolas" panose="020B0609020204030204" pitchFamily="49" charset="0"/>
              </a:rPr>
              <a:t> (en esta solución) por el nodo que está más a la derecha del subárbol izquierdo. */</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ApAux1 = ApAux3–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ApAux2 = ApAux3;</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while</a:t>
            </a:r>
            <a:r>
              <a:rPr lang="es-AR" sz="1100" b="0" dirty="0">
                <a:solidFill>
                  <a:srgbClr val="D4D4D4"/>
                </a:solidFill>
                <a:effectLst/>
                <a:latin typeface="Consolas" panose="020B0609020204030204" pitchFamily="49" charset="0"/>
              </a:rPr>
              <a:t> (ApAux1–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ApAux2 = ApAux1;</a:t>
            </a:r>
          </a:p>
          <a:p>
            <a:r>
              <a:rPr lang="es-AR" sz="1100" b="0" dirty="0">
                <a:solidFill>
                  <a:srgbClr val="D4D4D4"/>
                </a:solidFill>
                <a:effectLst/>
                <a:latin typeface="Consolas" panose="020B0609020204030204" pitchFamily="49" charset="0"/>
              </a:rPr>
              <a:t>          ApAux1 = ApAux1–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ApAux3– &gt; </a:t>
            </a:r>
            <a:r>
              <a:rPr lang="es-AR" sz="1100" b="0" dirty="0" err="1">
                <a:solidFill>
                  <a:srgbClr val="D4D4D4"/>
                </a:solidFill>
                <a:effectLst/>
                <a:latin typeface="Consolas" panose="020B0609020204030204" pitchFamily="49" charset="0"/>
              </a:rPr>
              <a:t>Info</a:t>
            </a:r>
            <a:r>
              <a:rPr lang="es-AR" sz="1100" b="0" dirty="0">
                <a:solidFill>
                  <a:srgbClr val="D4D4D4"/>
                </a:solidFill>
                <a:effectLst/>
                <a:latin typeface="Consolas" panose="020B0609020204030204" pitchFamily="49" charset="0"/>
              </a:rPr>
              <a:t> = ApAux1– &gt; </a:t>
            </a:r>
            <a:r>
              <a:rPr lang="es-AR" sz="1100" b="0" dirty="0" err="1">
                <a:solidFill>
                  <a:srgbClr val="D4D4D4"/>
                </a:solidFill>
                <a:effectLst/>
                <a:latin typeface="Consolas" panose="020B0609020204030204" pitchFamily="49" charset="0"/>
              </a:rPr>
              <a:t>Info</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(ApAux3 == ApAux2)</a:t>
            </a:r>
          </a:p>
          <a:p>
            <a:r>
              <a:rPr lang="es-AR" sz="1100" b="0" dirty="0">
                <a:solidFill>
                  <a:srgbClr val="D4D4D4"/>
                </a:solidFill>
                <a:effectLst/>
                <a:latin typeface="Consolas" panose="020B0609020204030204" pitchFamily="49" charset="0"/>
              </a:rPr>
              <a:t>          ApAux3–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 = </a:t>
            </a:r>
            <a:r>
              <a:rPr lang="es-AR" sz="1100" b="0" dirty="0">
                <a:solidFill>
                  <a:srgbClr val="569CD6"/>
                </a:solidFill>
                <a:effectLst/>
                <a:latin typeface="Consolas" panose="020B0609020204030204" pitchFamily="49" charset="0"/>
              </a:rPr>
              <a:t>NULL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if</a:t>
            </a:r>
            <a:r>
              <a:rPr lang="es-AR" sz="1100" b="0" dirty="0">
                <a:solidFill>
                  <a:srgbClr val="D4D4D4"/>
                </a:solidFill>
                <a:effectLst/>
                <a:latin typeface="Consolas" panose="020B0609020204030204" pitchFamily="49" charset="0"/>
              </a:rPr>
              <a:t> (!ApAux1–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ApAux2–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 = </a:t>
            </a:r>
            <a:r>
              <a:rPr lang="es-AR" sz="1100" b="0" dirty="0">
                <a:solidFill>
                  <a:srgbClr val="569CD6"/>
                </a:solidFill>
                <a:effectLst/>
                <a:latin typeface="Consolas" panose="020B0609020204030204" pitchFamily="49" charset="0"/>
              </a:rPr>
              <a:t>NULL</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else</a:t>
            </a:r>
            <a:endParaRPr lang="es-AR" sz="1100" b="0" dirty="0">
              <a:solidFill>
                <a:srgbClr val="D4D4D4"/>
              </a:solidFill>
              <a:effectLst/>
              <a:latin typeface="Consolas" panose="020B0609020204030204" pitchFamily="49" charset="0"/>
            </a:endParaRPr>
          </a:p>
          <a:p>
            <a:r>
              <a:rPr lang="es-AR" sz="1100" b="0" dirty="0">
                <a:solidFill>
                  <a:srgbClr val="D4D4D4"/>
                </a:solidFill>
                <a:effectLst/>
                <a:latin typeface="Consolas" panose="020B0609020204030204" pitchFamily="49" charset="0"/>
              </a:rPr>
              <a:t>          ApAux2– &gt; </a:t>
            </a:r>
            <a:r>
              <a:rPr lang="es-AR" sz="1100" b="0" dirty="0" err="1">
                <a:solidFill>
                  <a:srgbClr val="D4D4D4"/>
                </a:solidFill>
                <a:effectLst/>
                <a:latin typeface="Consolas" panose="020B0609020204030204" pitchFamily="49" charset="0"/>
              </a:rPr>
              <a:t>HijoDer</a:t>
            </a:r>
            <a:r>
              <a:rPr lang="es-AR" sz="1100" b="0" dirty="0">
                <a:solidFill>
                  <a:srgbClr val="D4D4D4"/>
                </a:solidFill>
                <a:effectLst/>
                <a:latin typeface="Consolas" panose="020B0609020204030204" pitchFamily="49" charset="0"/>
              </a:rPr>
              <a:t> = ApAux1– &gt; </a:t>
            </a:r>
            <a:r>
              <a:rPr lang="es-AR" sz="1100" b="0" dirty="0" err="1">
                <a:solidFill>
                  <a:srgbClr val="D4D4D4"/>
                </a:solidFill>
                <a:effectLst/>
                <a:latin typeface="Consolas" panose="020B0609020204030204" pitchFamily="49" charset="0"/>
              </a:rPr>
              <a:t>HijoIzq</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ApAux3 = ApAux1;</a:t>
            </a: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C586C0"/>
                </a:solidFill>
                <a:effectLst/>
                <a:latin typeface="Consolas" panose="020B0609020204030204" pitchFamily="49" charset="0"/>
              </a:rPr>
              <a:t>delete</a:t>
            </a:r>
            <a:r>
              <a:rPr lang="es-AR" sz="1100" b="0" dirty="0">
                <a:solidFill>
                  <a:srgbClr val="D4D4D4"/>
                </a:solidFill>
                <a:effectLst/>
                <a:latin typeface="Consolas" panose="020B0609020204030204" pitchFamily="49" charset="0"/>
              </a:rPr>
              <a:t>(ApAux3);</a:t>
            </a:r>
          </a:p>
          <a:p>
            <a:r>
              <a:rPr lang="es-AR" sz="1100" b="0" dirty="0">
                <a:solidFill>
                  <a:srgbClr val="D4D4D4"/>
                </a:solidFill>
                <a:effectLst/>
                <a:latin typeface="Consolas" panose="020B0609020204030204" pitchFamily="49" charset="0"/>
              </a:rPr>
              <a:t>    }</a:t>
            </a:r>
          </a:p>
          <a:p>
            <a:r>
              <a:rPr lang="es-AR" sz="1100" b="0" dirty="0">
                <a:solidFill>
                  <a:srgbClr val="D4D4D4"/>
                </a:solidFill>
                <a:effectLst/>
                <a:latin typeface="Consolas" panose="020B0609020204030204" pitchFamily="49" charset="0"/>
              </a:rPr>
              <a:t>    </a:t>
            </a:r>
            <a:r>
              <a:rPr lang="es-AR" sz="1100" b="0" dirty="0" err="1">
                <a:solidFill>
                  <a:srgbClr val="D4D4D4"/>
                </a:solidFill>
                <a:effectLst/>
                <a:latin typeface="Consolas" panose="020B0609020204030204" pitchFamily="49" charset="0"/>
              </a:rPr>
              <a:t>Raiz</a:t>
            </a:r>
            <a:r>
              <a:rPr lang="es-AR" sz="1100" b="0" dirty="0">
                <a:solidFill>
                  <a:srgbClr val="D4D4D4"/>
                </a:solidFill>
                <a:effectLst/>
                <a:latin typeface="Consolas" panose="020B0609020204030204" pitchFamily="49" charset="0"/>
              </a:rPr>
              <a:t> = </a:t>
            </a:r>
            <a:r>
              <a:rPr lang="es-AR" sz="1100" b="0" dirty="0" err="1">
                <a:solidFill>
                  <a:srgbClr val="D4D4D4"/>
                </a:solidFill>
                <a:effectLst/>
                <a:latin typeface="Consolas" panose="020B0609020204030204" pitchFamily="49" charset="0"/>
              </a:rPr>
              <a:t>Apunt</a:t>
            </a:r>
            <a:r>
              <a:rPr lang="es-AR" sz="1100" b="0" dirty="0">
                <a:solidFill>
                  <a:srgbClr val="D4D4D4"/>
                </a:solidFill>
                <a:effectLst/>
                <a:latin typeface="Consolas" panose="020B0609020204030204" pitchFamily="49" charset="0"/>
              </a:rPr>
              <a:t>;</a:t>
            </a:r>
          </a:p>
          <a:p>
            <a:r>
              <a:rPr lang="es-AR" sz="1100" b="0" dirty="0">
                <a:solidFill>
                  <a:srgbClr val="D4D4D4"/>
                </a:solidFill>
                <a:effectLst/>
                <a:latin typeface="Consolas" panose="020B0609020204030204" pitchFamily="49" charset="0"/>
              </a:rPr>
              <a:t>  }</a:t>
            </a:r>
          </a:p>
          <a:p>
            <a:br>
              <a:rPr lang="es-AR" sz="1100" b="0" dirty="0">
                <a:solidFill>
                  <a:srgbClr val="D4D4D4"/>
                </a:solidFill>
                <a:effectLst/>
                <a:latin typeface="Consolas" panose="020B0609020204030204" pitchFamily="49" charset="0"/>
              </a:rPr>
            </a:br>
            <a:endParaRPr lang="es-AR" sz="1100" b="0" dirty="0">
              <a:solidFill>
                <a:srgbClr val="D4D4D4"/>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CF8BE791-681E-4BB7-A83E-0C5A7C3FE1BC}"/>
              </a:ext>
            </a:extLst>
          </p:cNvPr>
          <p:cNvSpPr txBox="1"/>
          <p:nvPr/>
        </p:nvSpPr>
        <p:spPr>
          <a:xfrm>
            <a:off x="9696450" y="6356350"/>
            <a:ext cx="1757276" cy="646331"/>
          </a:xfrm>
          <a:prstGeom prst="rect">
            <a:avLst/>
          </a:prstGeom>
          <a:noFill/>
        </p:spPr>
        <p:txBody>
          <a:bodyPr wrap="none" rtlCol="0">
            <a:spAutoFit/>
          </a:bodyPr>
          <a:lstStyle/>
          <a:p>
            <a:r>
              <a:rPr lang="es-AR" dirty="0"/>
              <a:t>VER ATS ejemplo</a:t>
            </a:r>
          </a:p>
          <a:p>
            <a:endParaRPr lang="es-AR" dirty="0"/>
          </a:p>
        </p:txBody>
      </p:sp>
    </p:spTree>
    <p:extLst>
      <p:ext uri="{BB962C8B-B14F-4D97-AF65-F5344CB8AC3E}">
        <p14:creationId xmlns:p14="http://schemas.microsoft.com/office/powerpoint/2010/main" val="407843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3A540F5-D078-454F-ADCE-9AACEFC944B4}"/>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81B21E4-BA2F-434A-A886-6401B1881A84}"/>
              </a:ext>
            </a:extLst>
          </p:cNvPr>
          <p:cNvSpPr>
            <a:spLocks noGrp="1"/>
          </p:cNvSpPr>
          <p:nvPr>
            <p:ph type="ftr" sz="quarter" idx="11"/>
          </p:nvPr>
        </p:nvSpPr>
        <p:spPr/>
        <p:txBody>
          <a:bodyPr/>
          <a:lstStyle/>
          <a:p>
            <a:r>
              <a:rPr lang="sv-SE"/>
              <a:t>AyED II - ISFTN 151 - Anlaista de Sistemas</a:t>
            </a:r>
            <a:endParaRPr lang="es-AR"/>
          </a:p>
        </p:txBody>
      </p:sp>
      <p:sp>
        <p:nvSpPr>
          <p:cNvPr id="10" name="1 Título">
            <a:extLst>
              <a:ext uri="{FF2B5EF4-FFF2-40B4-BE49-F238E27FC236}">
                <a16:creationId xmlns:a16="http://schemas.microsoft.com/office/drawing/2014/main" id="{80CFE8D4-79B8-4017-B9FB-89C0AEF30F2F}"/>
              </a:ext>
            </a:extLst>
          </p:cNvPr>
          <p:cNvSpPr txBox="1">
            <a:spLocks/>
          </p:cNvSpPr>
          <p:nvPr/>
        </p:nvSpPr>
        <p:spPr>
          <a:xfrm>
            <a:off x="2557485" y="1956897"/>
            <a:ext cx="9448552" cy="1825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5400" dirty="0">
                <a:solidFill>
                  <a:schemeClr val="accent5">
                    <a:lumMod val="60000"/>
                    <a:lumOff val="40000"/>
                  </a:schemeClr>
                </a:solidFill>
              </a:rPr>
              <a:t>Arboles Balanceados</a:t>
            </a:r>
          </a:p>
        </p:txBody>
      </p:sp>
      <p:sp>
        <p:nvSpPr>
          <p:cNvPr id="13" name="CuadroTexto 12">
            <a:extLst>
              <a:ext uri="{FF2B5EF4-FFF2-40B4-BE49-F238E27FC236}">
                <a16:creationId xmlns:a16="http://schemas.microsoft.com/office/drawing/2014/main" id="{B13232E7-AD1B-45B4-9944-7CADB872F619}"/>
              </a:ext>
            </a:extLst>
          </p:cNvPr>
          <p:cNvSpPr txBox="1"/>
          <p:nvPr/>
        </p:nvSpPr>
        <p:spPr>
          <a:xfrm>
            <a:off x="5808271" y="3372761"/>
            <a:ext cx="6459929" cy="461665"/>
          </a:xfrm>
          <a:prstGeom prst="rect">
            <a:avLst/>
          </a:prstGeom>
          <a:noFill/>
        </p:spPr>
        <p:txBody>
          <a:bodyPr wrap="square" rtlCol="0">
            <a:spAutoFit/>
          </a:bodyPr>
          <a:lstStyle/>
          <a:p>
            <a:r>
              <a:rPr lang="es-AR" sz="2400" dirty="0">
                <a:solidFill>
                  <a:schemeClr val="bg1"/>
                </a:solidFill>
              </a:rPr>
              <a:t>Reacomodo - Búsqueda – Inserción - Eliminación</a:t>
            </a:r>
          </a:p>
        </p:txBody>
      </p:sp>
      <p:cxnSp>
        <p:nvCxnSpPr>
          <p:cNvPr id="14" name="Conector recto 13">
            <a:extLst>
              <a:ext uri="{FF2B5EF4-FFF2-40B4-BE49-F238E27FC236}">
                <a16:creationId xmlns:a16="http://schemas.microsoft.com/office/drawing/2014/main" id="{D5B66B3A-2EFA-439A-A771-A67D720277AB}"/>
              </a:ext>
            </a:extLst>
          </p:cNvPr>
          <p:cNvCxnSpPr/>
          <p:nvPr/>
        </p:nvCxnSpPr>
        <p:spPr>
          <a:xfrm flipH="1">
            <a:off x="4396013" y="3358204"/>
            <a:ext cx="77959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34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307195" y="190589"/>
            <a:ext cx="8610374" cy="822698"/>
          </a:xfrm>
        </p:spPr>
        <p:txBody>
          <a:bodyPr>
            <a:normAutofit/>
          </a:bodyPr>
          <a:lstStyle/>
          <a:p>
            <a:r>
              <a:rPr lang="es-AR" sz="3200" dirty="0">
                <a:solidFill>
                  <a:schemeClr val="bg1"/>
                </a:solidFill>
              </a:rPr>
              <a:t>Árboles Balanceados </a:t>
            </a:r>
            <a:r>
              <a:rPr lang="es-MX" sz="3200" b="1" dirty="0">
                <a:solidFill>
                  <a:schemeClr val="bg1"/>
                </a:solidFill>
                <a:latin typeface="+mj-lt"/>
              </a:rPr>
              <a:t>| Introducción</a:t>
            </a:r>
            <a:endParaRPr lang="es-ES" sz="3200" dirty="0">
              <a:solidFill>
                <a:schemeClr val="bg1"/>
              </a:solidFill>
            </a:endParaRPr>
          </a:p>
        </p:txBody>
      </p:sp>
      <p:sp>
        <p:nvSpPr>
          <p:cNvPr id="6" name="CuadroTexto 5">
            <a:extLst>
              <a:ext uri="{FF2B5EF4-FFF2-40B4-BE49-F238E27FC236}">
                <a16:creationId xmlns:a16="http://schemas.microsoft.com/office/drawing/2014/main" id="{5F2044BA-0EC2-4CEB-8023-A0CF486EBDF8}"/>
              </a:ext>
            </a:extLst>
          </p:cNvPr>
          <p:cNvSpPr txBox="1"/>
          <p:nvPr/>
        </p:nvSpPr>
        <p:spPr>
          <a:xfrm>
            <a:off x="239813" y="1422341"/>
            <a:ext cx="5854653" cy="1384995"/>
          </a:xfrm>
          <a:prstGeom prst="rect">
            <a:avLst/>
          </a:prstGeom>
          <a:noFill/>
        </p:spPr>
        <p:txBody>
          <a:bodyPr wrap="square">
            <a:spAutoFit/>
          </a:bodyPr>
          <a:lstStyle/>
          <a:p>
            <a:r>
              <a:rPr lang="es-MX" sz="1400" dirty="0">
                <a:solidFill>
                  <a:schemeClr val="bg1"/>
                </a:solidFill>
              </a:rPr>
              <a:t>Un árbol balanceado es un árbol binario de búsqueda en el cual la diferencia entre la altura de su subárbol derecho y la altura de su subárbol izquierdo es menor o igual a 1. </a:t>
            </a:r>
            <a:r>
              <a:rPr lang="es-MX" sz="1400" i="1" dirty="0">
                <a:solidFill>
                  <a:schemeClr val="bg1"/>
                </a:solidFill>
              </a:rPr>
              <a:t>De esta manera se controla el crecimiento del árbol y se garantiza mantener la eficiencia en la operación de búsqueda</a:t>
            </a:r>
            <a:r>
              <a:rPr lang="es-MX" sz="1400" dirty="0">
                <a:solidFill>
                  <a:schemeClr val="bg1"/>
                </a:solidFill>
              </a:rPr>
              <a:t>. La diferencia entre las alturas de los subárboles se conoce como factor de equilibrio (FE), el cual se expresa como se muestra a continuación:</a:t>
            </a:r>
            <a:endParaRPr lang="es-AR" sz="1400" dirty="0">
              <a:solidFill>
                <a:schemeClr val="bg1"/>
              </a:solidFill>
            </a:endParaRPr>
          </a:p>
        </p:txBody>
      </p:sp>
      <p:sp>
        <p:nvSpPr>
          <p:cNvPr id="9" name="CuadroTexto 8">
            <a:extLst>
              <a:ext uri="{FF2B5EF4-FFF2-40B4-BE49-F238E27FC236}">
                <a16:creationId xmlns:a16="http://schemas.microsoft.com/office/drawing/2014/main" id="{D6EA1C44-7684-4020-A42C-7EAACFA2A353}"/>
              </a:ext>
            </a:extLst>
          </p:cNvPr>
          <p:cNvSpPr txBox="1"/>
          <p:nvPr/>
        </p:nvSpPr>
        <p:spPr>
          <a:xfrm>
            <a:off x="239813" y="2766935"/>
            <a:ext cx="6096000" cy="307777"/>
          </a:xfrm>
          <a:prstGeom prst="rect">
            <a:avLst/>
          </a:prstGeom>
          <a:noFill/>
        </p:spPr>
        <p:txBody>
          <a:bodyPr wrap="square">
            <a:spAutoFit/>
          </a:bodyPr>
          <a:lstStyle/>
          <a:p>
            <a:r>
              <a:rPr lang="es-MX" sz="1400" dirty="0">
                <a:solidFill>
                  <a:schemeClr val="bg1"/>
                </a:solidFill>
              </a:rPr>
              <a:t>FE = altura hijo derecho – altura hijo izquierdo</a:t>
            </a:r>
            <a:endParaRPr lang="es-AR" sz="1400" dirty="0">
              <a:solidFill>
                <a:schemeClr val="bg1"/>
              </a:solidFill>
            </a:endParaRPr>
          </a:p>
        </p:txBody>
      </p:sp>
      <p:sp>
        <p:nvSpPr>
          <p:cNvPr id="10" name="CuadroTexto 9">
            <a:extLst>
              <a:ext uri="{FF2B5EF4-FFF2-40B4-BE49-F238E27FC236}">
                <a16:creationId xmlns:a16="http://schemas.microsoft.com/office/drawing/2014/main" id="{B283F2A9-810B-4880-86CA-FF729274A365}"/>
              </a:ext>
            </a:extLst>
          </p:cNvPr>
          <p:cNvSpPr txBox="1"/>
          <p:nvPr/>
        </p:nvSpPr>
        <p:spPr>
          <a:xfrm>
            <a:off x="271970" y="3734267"/>
            <a:ext cx="5822496" cy="1815882"/>
          </a:xfrm>
          <a:prstGeom prst="rect">
            <a:avLst/>
          </a:prstGeom>
          <a:noFill/>
        </p:spPr>
        <p:txBody>
          <a:bodyPr wrap="square">
            <a:spAutoFit/>
          </a:bodyPr>
          <a:lstStyle/>
          <a:p>
            <a:r>
              <a:rPr lang="es-MX" sz="1400" dirty="0">
                <a:solidFill>
                  <a:schemeClr val="bg1"/>
                </a:solidFill>
              </a:rPr>
              <a:t>La figura 7.12 muestra un árbol binario de búsqueda en el que cada nodo tiene un factor de equilibrio asociado. La raíz tiene un FE igual a 1 ya que el subárbol derecho tiene una altura de 3 y el izquierdo de 2. El nodo que almacena el valor 99 tiene un FE igual a –1 porque su subárbol derecho tiene altura 0 y el izquierdo 1. En cambio, el nodo que guarda el 508 tiene un FE igual a 0 porque sus dos subárboles tienen la misma altura. Al observar los FE de todos los nodos se puede afirmar que dicho árbol está balanceado, porque éstos son, en valor absoluto, menores o iguales a uno.</a:t>
            </a:r>
            <a:endParaRPr lang="es-AR" sz="1400" dirty="0">
              <a:solidFill>
                <a:schemeClr val="bg1"/>
              </a:solidFill>
            </a:endParaRPr>
          </a:p>
        </p:txBody>
      </p:sp>
      <p:sp>
        <p:nvSpPr>
          <p:cNvPr id="14" name="CuadroTexto 13">
            <a:extLst>
              <a:ext uri="{FF2B5EF4-FFF2-40B4-BE49-F238E27FC236}">
                <a16:creationId xmlns:a16="http://schemas.microsoft.com/office/drawing/2014/main" id="{49B41479-055E-4D21-A55F-23E971E7CFC8}"/>
              </a:ext>
            </a:extLst>
          </p:cNvPr>
          <p:cNvSpPr txBox="1"/>
          <p:nvPr/>
        </p:nvSpPr>
        <p:spPr>
          <a:xfrm>
            <a:off x="6474353" y="3996093"/>
            <a:ext cx="5410451" cy="2246769"/>
          </a:xfrm>
          <a:prstGeom prst="rect">
            <a:avLst/>
          </a:prstGeom>
          <a:noFill/>
        </p:spPr>
        <p:txBody>
          <a:bodyPr wrap="square">
            <a:spAutoFit/>
          </a:bodyPr>
          <a:lstStyle/>
          <a:p>
            <a:r>
              <a:rPr lang="es-MX" sz="1400" dirty="0">
                <a:solidFill>
                  <a:schemeClr val="bg1"/>
                </a:solidFill>
              </a:rPr>
              <a:t>Considere que los elementos: 24 – 31 – 87 – 99 – 105 y 126 se almacenan, en ese orden, en un árbol binario de búsqueda. Luego de insertar los 6 valores, se obtiene un árbol como el de la figura 7.13. Si se tuviera que buscar un dato en este árbol se tendrían que hacer tantas comparaciones como nodos haya antes de llegar al deseado. En estructuras semejantes se pierden todas las ventajas que ofrecen los árboles. Para evitar que esto suceda surgen los árboles balanceados en los que se realizan balanceos o ajustes de los nodos luego de efectuar inserciones o eliminaciones que hayan provocado la pérdida del equilibrio</a:t>
            </a:r>
            <a:endParaRPr lang="es-AR" sz="1400" dirty="0">
              <a:solidFill>
                <a:schemeClr val="bg1"/>
              </a:solidFill>
            </a:endParaRPr>
          </a:p>
        </p:txBody>
      </p:sp>
      <p:pic>
        <p:nvPicPr>
          <p:cNvPr id="23" name="Imagen 22">
            <a:extLst>
              <a:ext uri="{FF2B5EF4-FFF2-40B4-BE49-F238E27FC236}">
                <a16:creationId xmlns:a16="http://schemas.microsoft.com/office/drawing/2014/main" id="{B022D65C-1FAF-4B5E-BC86-6DFE06D88A15}"/>
              </a:ext>
            </a:extLst>
          </p:cNvPr>
          <p:cNvPicPr>
            <a:picLocks noChangeAspect="1"/>
          </p:cNvPicPr>
          <p:nvPr/>
        </p:nvPicPr>
        <p:blipFill>
          <a:blip r:embed="rId2">
            <a:duotone>
              <a:prstClr val="black"/>
              <a:schemeClr val="accent5">
                <a:tint val="45000"/>
                <a:satMod val="400000"/>
              </a:schemeClr>
            </a:duotone>
          </a:blip>
          <a:stretch>
            <a:fillRect/>
          </a:stretch>
        </p:blipFill>
        <p:spPr>
          <a:xfrm>
            <a:off x="6474355" y="491111"/>
            <a:ext cx="5410450" cy="3150376"/>
          </a:xfrm>
          <a:prstGeom prst="rect">
            <a:avLst/>
          </a:prstGeom>
        </p:spPr>
      </p:pic>
    </p:spTree>
    <p:extLst>
      <p:ext uri="{BB962C8B-B14F-4D97-AF65-F5344CB8AC3E}">
        <p14:creationId xmlns:p14="http://schemas.microsoft.com/office/powerpoint/2010/main" val="231233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E22B49B2-361D-4478-B7ED-C9E6456F4493}"/>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Balanceados </a:t>
            </a:r>
            <a:r>
              <a:rPr lang="es-MX" sz="3200" b="1" dirty="0">
                <a:solidFill>
                  <a:schemeClr val="bg1"/>
                </a:solidFill>
                <a:latin typeface="+mj-lt"/>
              </a:rPr>
              <a:t>|  </a:t>
            </a:r>
            <a:r>
              <a:rPr lang="es-AR" sz="3200" dirty="0">
                <a:solidFill>
                  <a:schemeClr val="bg1"/>
                </a:solidFill>
              </a:rPr>
              <a:t>Reacomodo</a:t>
            </a:r>
            <a:endParaRPr lang="es-ES" sz="3200" dirty="0">
              <a:solidFill>
                <a:schemeClr val="bg1"/>
              </a:solidFill>
            </a:endParaRPr>
          </a:p>
        </p:txBody>
      </p:sp>
      <p:sp>
        <p:nvSpPr>
          <p:cNvPr id="6" name="CuadroTexto 5">
            <a:extLst>
              <a:ext uri="{FF2B5EF4-FFF2-40B4-BE49-F238E27FC236}">
                <a16:creationId xmlns:a16="http://schemas.microsoft.com/office/drawing/2014/main" id="{E9CEEB77-1646-43BC-A498-7FEFCF49F4B1}"/>
              </a:ext>
            </a:extLst>
          </p:cNvPr>
          <p:cNvSpPr txBox="1"/>
          <p:nvPr/>
        </p:nvSpPr>
        <p:spPr>
          <a:xfrm>
            <a:off x="273504" y="1276608"/>
            <a:ext cx="6366447" cy="4832092"/>
          </a:xfrm>
          <a:prstGeom prst="rect">
            <a:avLst/>
          </a:prstGeom>
          <a:noFill/>
        </p:spPr>
        <p:txBody>
          <a:bodyPr wrap="square">
            <a:spAutoFit/>
          </a:bodyPr>
          <a:lstStyle/>
          <a:p>
            <a:r>
              <a:rPr lang="es-MX" sz="1400" dirty="0">
                <a:solidFill>
                  <a:schemeClr val="bg1"/>
                </a:solidFill>
              </a:rPr>
              <a:t>. </a:t>
            </a:r>
            <a:r>
              <a:rPr lang="es-MX" sz="1400" i="1" dirty="0">
                <a:solidFill>
                  <a:schemeClr val="bg1"/>
                </a:solidFill>
              </a:rPr>
              <a:t>Para lograr que un árbol siga estando balanceado, luego de cada inserción o eliminación, se debe determinar si su factor de equilibrio es mayor a 1</a:t>
            </a:r>
            <a:br>
              <a:rPr lang="es-MX" sz="1400" i="1" dirty="0">
                <a:solidFill>
                  <a:schemeClr val="bg1"/>
                </a:solidFill>
              </a:rPr>
            </a:br>
            <a:r>
              <a:rPr lang="es-MX" sz="1400" dirty="0">
                <a:solidFill>
                  <a:schemeClr val="bg1"/>
                </a:solidFill>
              </a:rPr>
              <a:t>En caso afirmativo, se deben reacomodar los nodos de tal manera que se vuelva a tener un valor menor o igual a 1. Este movimiento se denomina </a:t>
            </a:r>
            <a:r>
              <a:rPr lang="es-MX" sz="1400" b="1" dirty="0">
                <a:solidFill>
                  <a:schemeClr val="bg1"/>
                </a:solidFill>
              </a:rPr>
              <a:t>rotación</a:t>
            </a:r>
            <a:r>
              <a:rPr lang="es-MX" sz="1400" dirty="0">
                <a:solidFill>
                  <a:schemeClr val="bg1"/>
                </a:solidFill>
              </a:rPr>
              <a:t>. La rotación puede ser simple o compuesta dependiendo del número de nodos que participen. </a:t>
            </a:r>
          </a:p>
          <a:p>
            <a:endParaRPr lang="es-MX" sz="1400" dirty="0">
              <a:solidFill>
                <a:schemeClr val="bg1"/>
              </a:solidFill>
            </a:endParaRPr>
          </a:p>
          <a:p>
            <a:r>
              <a:rPr lang="es-MX" sz="1400" b="1" dirty="0">
                <a:solidFill>
                  <a:schemeClr val="bg1"/>
                </a:solidFill>
              </a:rPr>
              <a:t>La rotación simple </a:t>
            </a:r>
            <a:r>
              <a:rPr lang="es-MX" sz="1400" dirty="0">
                <a:solidFill>
                  <a:schemeClr val="bg1"/>
                </a:solidFill>
              </a:rPr>
              <a:t>se presenta cuando están involucrados dos hijos derechos (HD-HD) o dos hijos izquierdos (HI-HI), y afecta sólo las ligas de dos nodos. La figura 7.14 presenta gráficamente las dos variantes de este tipo de rotación.</a:t>
            </a:r>
          </a:p>
          <a:p>
            <a:r>
              <a:rPr lang="es-MX" sz="1400" dirty="0">
                <a:solidFill>
                  <a:schemeClr val="bg1"/>
                </a:solidFill>
              </a:rPr>
              <a:t>Analizando el caso de la rotación HD-HD se observa que el nodo con información 24 tiene un FE igual a 2, lo cual indica que se ha perdido el equilibrio en su rama derecha. A su vez, en el nodo que guarda el 31 se tiene un FE igual a 1, con lo cual se puede determinar que la rotación debe involucrar también a la rama derecha de éste. Luego de efectuar la rotación, este nodo tiene como hijo izquierdo a su padre recupera</a:t>
            </a:r>
          </a:p>
          <a:p>
            <a:r>
              <a:rPr lang="es-MX" sz="1400" dirty="0">
                <a:solidFill>
                  <a:schemeClr val="bg1"/>
                </a:solidFill>
              </a:rPr>
              <a:t>En el caso de la rotación HI-HI, se tiene el nodo que almacena el valor 99 con un FE igual a –2, lo cual indica que se ha perdido el equilibrio en su rama izquierda. Además, el nodo con información 85 tiene un FE igual a –1, con lo cual se puede determinar que la rotación también debe involucrar a la rama izquierda de éste. Luego de efectuar la rotación, este último nodo tiene como hijo derecho a su padre. Más adelante se explica cómo deben actualizarse los punteros a los nodos afectados durante la rotación simple</a:t>
            </a:r>
            <a:endParaRPr lang="es-AR" sz="1400" dirty="0">
              <a:solidFill>
                <a:schemeClr val="bg1"/>
              </a:solidFill>
            </a:endParaRPr>
          </a:p>
        </p:txBody>
      </p:sp>
      <p:pic>
        <p:nvPicPr>
          <p:cNvPr id="7" name="Imagen 6">
            <a:extLst>
              <a:ext uri="{FF2B5EF4-FFF2-40B4-BE49-F238E27FC236}">
                <a16:creationId xmlns:a16="http://schemas.microsoft.com/office/drawing/2014/main" id="{D54F74EC-A562-4C35-A737-73856C878768}"/>
              </a:ext>
            </a:extLst>
          </p:cNvPr>
          <p:cNvPicPr>
            <a:picLocks noChangeAspect="1"/>
          </p:cNvPicPr>
          <p:nvPr/>
        </p:nvPicPr>
        <p:blipFill>
          <a:blip r:embed="rId2">
            <a:duotone>
              <a:prstClr val="black"/>
              <a:schemeClr val="accent5">
                <a:tint val="45000"/>
                <a:satMod val="400000"/>
              </a:schemeClr>
            </a:duotone>
          </a:blip>
          <a:stretch>
            <a:fillRect/>
          </a:stretch>
        </p:blipFill>
        <p:spPr>
          <a:xfrm>
            <a:off x="7147267" y="1422586"/>
            <a:ext cx="4585188" cy="4473354"/>
          </a:xfrm>
          <a:prstGeom prst="rect">
            <a:avLst/>
          </a:prstGeom>
        </p:spPr>
      </p:pic>
    </p:spTree>
    <p:extLst>
      <p:ext uri="{BB962C8B-B14F-4D97-AF65-F5344CB8AC3E}">
        <p14:creationId xmlns:p14="http://schemas.microsoft.com/office/powerpoint/2010/main" val="205455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9" name="CuadroTexto 8">
            <a:extLst>
              <a:ext uri="{FF2B5EF4-FFF2-40B4-BE49-F238E27FC236}">
                <a16:creationId xmlns:a16="http://schemas.microsoft.com/office/drawing/2014/main" id="{24FACFD1-866A-4E9D-A38F-CF6843CBAFA2}"/>
              </a:ext>
            </a:extLst>
          </p:cNvPr>
          <p:cNvSpPr txBox="1"/>
          <p:nvPr/>
        </p:nvSpPr>
        <p:spPr>
          <a:xfrm>
            <a:off x="273504" y="1178082"/>
            <a:ext cx="11644992" cy="523220"/>
          </a:xfrm>
          <a:prstGeom prst="rect">
            <a:avLst/>
          </a:prstGeom>
          <a:noFill/>
        </p:spPr>
        <p:txBody>
          <a:bodyPr wrap="square">
            <a:spAutoFit/>
          </a:bodyPr>
          <a:lstStyle/>
          <a:p>
            <a:r>
              <a:rPr lang="es-MX" sz="1400" dirty="0">
                <a:solidFill>
                  <a:schemeClr val="bg1"/>
                </a:solidFill>
              </a:rPr>
              <a:t>La rotación compuesta se presenta cuando están involucrados un hijo derecho y un hijo izquierdo (HD-HI) o un hijo izquierdo y uno derecho (HI-HD), y afecta las ligas de tres nodos. La figura 7.15 presenta gráficamente las dos variantes de este tipo de rotación</a:t>
            </a:r>
            <a:endParaRPr lang="es-AR" sz="1400" dirty="0">
              <a:solidFill>
                <a:schemeClr val="bg1"/>
              </a:solidFill>
            </a:endParaRPr>
          </a:p>
        </p:txBody>
      </p:sp>
      <p:pic>
        <p:nvPicPr>
          <p:cNvPr id="11" name="Imagen 10">
            <a:extLst>
              <a:ext uri="{FF2B5EF4-FFF2-40B4-BE49-F238E27FC236}">
                <a16:creationId xmlns:a16="http://schemas.microsoft.com/office/drawing/2014/main" id="{69D25F1F-1748-4D1A-8AEF-00DA91AD8C82}"/>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97000"/>
                    </a14:imgEffect>
                  </a14:imgLayer>
                </a14:imgProps>
              </a:ext>
            </a:extLst>
          </a:blip>
          <a:stretch>
            <a:fillRect/>
          </a:stretch>
        </p:blipFill>
        <p:spPr>
          <a:xfrm>
            <a:off x="7410450" y="2008931"/>
            <a:ext cx="4469946" cy="4221040"/>
          </a:xfrm>
          <a:prstGeom prst="rect">
            <a:avLst/>
          </a:prstGeom>
        </p:spPr>
      </p:pic>
      <p:sp>
        <p:nvSpPr>
          <p:cNvPr id="13" name="CuadroTexto 12">
            <a:extLst>
              <a:ext uri="{FF2B5EF4-FFF2-40B4-BE49-F238E27FC236}">
                <a16:creationId xmlns:a16="http://schemas.microsoft.com/office/drawing/2014/main" id="{824B4D17-A9BD-43C4-A429-A4AC4166E7D3}"/>
              </a:ext>
            </a:extLst>
          </p:cNvPr>
          <p:cNvSpPr txBox="1"/>
          <p:nvPr/>
        </p:nvSpPr>
        <p:spPr>
          <a:xfrm>
            <a:off x="536687" y="2151389"/>
            <a:ext cx="6384618" cy="3754874"/>
          </a:xfrm>
          <a:prstGeom prst="rect">
            <a:avLst/>
          </a:prstGeom>
          <a:noFill/>
        </p:spPr>
        <p:txBody>
          <a:bodyPr wrap="square">
            <a:spAutoFit/>
          </a:bodyPr>
          <a:lstStyle/>
          <a:p>
            <a:r>
              <a:rPr lang="es-MX" sz="1400" dirty="0">
                <a:solidFill>
                  <a:schemeClr val="bg1"/>
                </a:solidFill>
              </a:rPr>
              <a:t>Analizando el caso de la rotación HD-HI se observa que el nodo con información 24 tiene un FE igual a 2, lo cual indica que se ha perdido el equilibrio en su rama derecha. A su vez, en el nodo que guarda el 31 se tiene un FE igual a –1, lo que implica que su rama izquierda tiene mayor altura que su rama derecha. Por tanto, la rotación que se debe aplicar es la de hijo derecho-hijo izquierdo. Luego de efectuar la rotación, el nodo 27 queda como padre del 24 (antes su abuelo) y del 31 (antes su padre). En el caso de la rotación HI-HD se observa que el nodo con información 99 tiene un FE igual a –2, lo cual indica que se ha perdido el equilibrio en su rama izquierda. Por otra parte, su hijo izquierdo (el nodo que guarda el 85) tiene un FE igual a 1, lo que implica que su rama derecha tiene mayor altura que su rama izquierda. Por lo tanto, la rotación que se debe aplicar es la de hijo izquierdo-hijo derecho. Luego de efectuar la rotación, el nodo que almacena el 90 queda como padre del 99 (antes su abuelo) y del 85 (antes su padre). En los árboles balanceados, cada nodo debe almacenar (además de los elementos ya vistos) su factor de equilibrio. Luego de insertar o eliminar un nodo se calculan los factores de equilibrio de todos los nodos involucrados en la operación y, dependiendo del valor resultante, se procede a realizar la rotación que corresponda y a hacer la reasignación.</a:t>
            </a:r>
            <a:endParaRPr lang="es-AR" sz="1400" dirty="0">
              <a:solidFill>
                <a:schemeClr val="bg1"/>
              </a:solidFill>
            </a:endParaRPr>
          </a:p>
        </p:txBody>
      </p:sp>
      <p:sp>
        <p:nvSpPr>
          <p:cNvPr id="10" name="1 Título">
            <a:extLst>
              <a:ext uri="{FF2B5EF4-FFF2-40B4-BE49-F238E27FC236}">
                <a16:creationId xmlns:a16="http://schemas.microsoft.com/office/drawing/2014/main" id="{9B00F991-FFDF-4115-8F6D-A380A365D066}"/>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Balanceados </a:t>
            </a:r>
            <a:r>
              <a:rPr lang="es-MX" sz="3200" b="1" dirty="0">
                <a:solidFill>
                  <a:schemeClr val="bg1"/>
                </a:solidFill>
                <a:latin typeface="+mj-lt"/>
              </a:rPr>
              <a:t>|  </a:t>
            </a:r>
            <a:r>
              <a:rPr lang="es-AR" sz="3200" dirty="0">
                <a:solidFill>
                  <a:schemeClr val="bg1"/>
                </a:solidFill>
              </a:rPr>
              <a:t>Reacomodo</a:t>
            </a:r>
            <a:endParaRPr lang="es-ES" sz="3200" dirty="0">
              <a:solidFill>
                <a:schemeClr val="bg1"/>
              </a:solidFill>
            </a:endParaRPr>
          </a:p>
        </p:txBody>
      </p:sp>
    </p:spTree>
    <p:extLst>
      <p:ext uri="{BB962C8B-B14F-4D97-AF65-F5344CB8AC3E}">
        <p14:creationId xmlns:p14="http://schemas.microsoft.com/office/powerpoint/2010/main" val="2152586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6" name="CuadroTexto 5">
            <a:extLst>
              <a:ext uri="{FF2B5EF4-FFF2-40B4-BE49-F238E27FC236}">
                <a16:creationId xmlns:a16="http://schemas.microsoft.com/office/drawing/2014/main" id="{D6535378-ACF8-4D66-BC6A-5AC3B9CA3415}"/>
              </a:ext>
            </a:extLst>
          </p:cNvPr>
          <p:cNvSpPr txBox="1"/>
          <p:nvPr/>
        </p:nvSpPr>
        <p:spPr>
          <a:xfrm>
            <a:off x="273504" y="774557"/>
            <a:ext cx="6096000" cy="369332"/>
          </a:xfrm>
          <a:prstGeom prst="rect">
            <a:avLst/>
          </a:prstGeom>
          <a:noFill/>
        </p:spPr>
        <p:txBody>
          <a:bodyPr wrap="square">
            <a:spAutoFit/>
          </a:bodyPr>
          <a:lstStyle/>
          <a:p>
            <a:r>
              <a:rPr lang="es-AR" dirty="0">
                <a:solidFill>
                  <a:schemeClr val="bg1"/>
                </a:solidFill>
              </a:rPr>
              <a:t>Inserción en árboles balanceados</a:t>
            </a:r>
          </a:p>
        </p:txBody>
      </p:sp>
      <p:sp>
        <p:nvSpPr>
          <p:cNvPr id="9" name="CuadroTexto 8">
            <a:extLst>
              <a:ext uri="{FF2B5EF4-FFF2-40B4-BE49-F238E27FC236}">
                <a16:creationId xmlns:a16="http://schemas.microsoft.com/office/drawing/2014/main" id="{5DC384C8-3822-499C-9BD1-FD434591CA20}"/>
              </a:ext>
            </a:extLst>
          </p:cNvPr>
          <p:cNvSpPr txBox="1"/>
          <p:nvPr/>
        </p:nvSpPr>
        <p:spPr>
          <a:xfrm>
            <a:off x="483054" y="1597255"/>
            <a:ext cx="10813596" cy="4247317"/>
          </a:xfrm>
          <a:prstGeom prst="rect">
            <a:avLst/>
          </a:prstGeom>
          <a:noFill/>
        </p:spPr>
        <p:txBody>
          <a:bodyPr wrap="square">
            <a:spAutoFit/>
          </a:bodyPr>
          <a:lstStyle/>
          <a:p>
            <a:r>
              <a:rPr lang="es-MX" dirty="0">
                <a:solidFill>
                  <a:schemeClr val="bg1"/>
                </a:solidFill>
              </a:rPr>
              <a:t>La inserción de un nuevo nodo se lleva a cabo atendiendo las características de los árboles binarios de búsqueda, pero teniendo en cuenta además la altura de los subárboles, de tal manera que no se viole lo mencionado sobre el factor de equilibrio. Los casos que pueden presentarse son: </a:t>
            </a:r>
            <a:br>
              <a:rPr lang="es-MX" dirty="0">
                <a:solidFill>
                  <a:schemeClr val="bg1"/>
                </a:solidFill>
              </a:rPr>
            </a:br>
            <a:endParaRPr lang="es-MX" dirty="0">
              <a:solidFill>
                <a:schemeClr val="bg1"/>
              </a:solidFill>
            </a:endParaRPr>
          </a:p>
          <a:p>
            <a:pPr marL="342900" indent="-342900">
              <a:buAutoNum type="arabicPeriod"/>
            </a:pPr>
            <a:r>
              <a:rPr lang="es-MX" dirty="0">
                <a:solidFill>
                  <a:schemeClr val="bg1"/>
                </a:solidFill>
              </a:rPr>
              <a:t>La altura del subárbol derecho es igual a la altura del subárbol izquierdo, por lo tanto, sin importar dónde se realice la inserción, el equilibrio no se pierde. </a:t>
            </a:r>
          </a:p>
          <a:p>
            <a:pPr marL="342900" indent="-342900">
              <a:buAutoNum type="arabicPeriod"/>
            </a:pPr>
            <a:r>
              <a:rPr lang="es-MX" dirty="0">
                <a:solidFill>
                  <a:schemeClr val="bg1"/>
                </a:solidFill>
              </a:rPr>
              <a:t>La altura del subárbol derecho es mayor que la altura del subárbol izquierdo, por lo tanto, si la inserción no afecta la altura del subárbol derecho no se requiere rotación, en caso contrario sí. </a:t>
            </a:r>
          </a:p>
          <a:p>
            <a:pPr marL="342900" indent="-342900">
              <a:buAutoNum type="arabicPeriod"/>
            </a:pPr>
            <a:r>
              <a:rPr lang="es-MX" dirty="0">
                <a:solidFill>
                  <a:schemeClr val="bg1"/>
                </a:solidFill>
              </a:rPr>
              <a:t>La altura del subárbol izquierdo es mayor que la altura del subárbol derecho, por lo tanto, si la inserción no afecta la altura del subárbol izquierdo no se requiere rotación, en caso contrario sí. </a:t>
            </a:r>
            <a:br>
              <a:rPr lang="es-MX" dirty="0">
                <a:solidFill>
                  <a:schemeClr val="bg1"/>
                </a:solidFill>
              </a:rPr>
            </a:br>
            <a:br>
              <a:rPr lang="es-MX" dirty="0">
                <a:solidFill>
                  <a:schemeClr val="bg1"/>
                </a:solidFill>
              </a:rPr>
            </a:br>
            <a:br>
              <a:rPr lang="es-MX" dirty="0">
                <a:solidFill>
                  <a:schemeClr val="bg1"/>
                </a:solidFill>
              </a:rPr>
            </a:br>
            <a:r>
              <a:rPr lang="es-MX" dirty="0">
                <a:solidFill>
                  <a:schemeClr val="bg1"/>
                </a:solidFill>
              </a:rPr>
              <a:t>Cualquiera que sea la situación, se procede a insertar el nuevo nodo y luego se actualizan los factores de equilibrio procediendo a la rotación de los nodos si correspondiera. El método para realizar esta operación se presenta a continuación. Las rotaciones simples y compuestas se escribieron como métodos independientes.</a:t>
            </a:r>
            <a:endParaRPr lang="es-AR" dirty="0">
              <a:solidFill>
                <a:schemeClr val="bg1"/>
              </a:solidFill>
            </a:endParaRPr>
          </a:p>
        </p:txBody>
      </p:sp>
      <p:sp>
        <p:nvSpPr>
          <p:cNvPr id="10" name="1 Título">
            <a:extLst>
              <a:ext uri="{FF2B5EF4-FFF2-40B4-BE49-F238E27FC236}">
                <a16:creationId xmlns:a16="http://schemas.microsoft.com/office/drawing/2014/main" id="{23ECF752-BAAF-437E-A46B-5E273AD1366B}"/>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Balanceados </a:t>
            </a:r>
            <a:r>
              <a:rPr lang="es-MX" sz="3200" b="1" dirty="0">
                <a:solidFill>
                  <a:schemeClr val="bg1"/>
                </a:solidFill>
                <a:latin typeface="+mj-lt"/>
              </a:rPr>
              <a:t>|  </a:t>
            </a:r>
            <a:r>
              <a:rPr lang="es-AR" sz="3200" dirty="0">
                <a:solidFill>
                  <a:schemeClr val="bg1"/>
                </a:solidFill>
              </a:rPr>
              <a:t>Inserción</a:t>
            </a:r>
            <a:endParaRPr lang="es-ES" sz="3200" dirty="0">
              <a:solidFill>
                <a:schemeClr val="bg1"/>
              </a:solidFill>
            </a:endParaRPr>
          </a:p>
        </p:txBody>
      </p:sp>
    </p:spTree>
    <p:extLst>
      <p:ext uri="{BB962C8B-B14F-4D97-AF65-F5344CB8AC3E}">
        <p14:creationId xmlns:p14="http://schemas.microsoft.com/office/powerpoint/2010/main" val="237870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6" name="CuadroTexto 5">
            <a:extLst>
              <a:ext uri="{FF2B5EF4-FFF2-40B4-BE49-F238E27FC236}">
                <a16:creationId xmlns:a16="http://schemas.microsoft.com/office/drawing/2014/main" id="{1A4E6FC8-9E91-4260-9257-134D0D494B84}"/>
              </a:ext>
            </a:extLst>
          </p:cNvPr>
          <p:cNvSpPr txBox="1"/>
          <p:nvPr/>
        </p:nvSpPr>
        <p:spPr>
          <a:xfrm>
            <a:off x="273504" y="774557"/>
            <a:ext cx="6096000" cy="369332"/>
          </a:xfrm>
          <a:prstGeom prst="rect">
            <a:avLst/>
          </a:prstGeom>
          <a:noFill/>
        </p:spPr>
        <p:txBody>
          <a:bodyPr wrap="square">
            <a:spAutoFit/>
          </a:bodyPr>
          <a:lstStyle/>
          <a:p>
            <a:r>
              <a:rPr lang="es-AR" dirty="0">
                <a:solidFill>
                  <a:schemeClr val="bg1"/>
                </a:solidFill>
              </a:rPr>
              <a:t>Eliminación en árboles balanceados</a:t>
            </a:r>
          </a:p>
        </p:txBody>
      </p:sp>
      <p:sp>
        <p:nvSpPr>
          <p:cNvPr id="9" name="CuadroTexto 8">
            <a:extLst>
              <a:ext uri="{FF2B5EF4-FFF2-40B4-BE49-F238E27FC236}">
                <a16:creationId xmlns:a16="http://schemas.microsoft.com/office/drawing/2014/main" id="{836F063A-C285-437D-BEDB-8FC90830351B}"/>
              </a:ext>
            </a:extLst>
          </p:cNvPr>
          <p:cNvSpPr txBox="1"/>
          <p:nvPr/>
        </p:nvSpPr>
        <p:spPr>
          <a:xfrm>
            <a:off x="273504" y="1344990"/>
            <a:ext cx="11080296" cy="3293209"/>
          </a:xfrm>
          <a:prstGeom prst="rect">
            <a:avLst/>
          </a:prstGeom>
          <a:noFill/>
        </p:spPr>
        <p:txBody>
          <a:bodyPr wrap="square">
            <a:spAutoFit/>
          </a:bodyPr>
          <a:lstStyle/>
          <a:p>
            <a:r>
              <a:rPr lang="es-MX" sz="1600" dirty="0">
                <a:solidFill>
                  <a:schemeClr val="bg1"/>
                </a:solidFill>
              </a:rPr>
              <a:t>La eliminación de un nodo se lleva a cabo atendiendo las características de los árboles binarios de búsqueda, pero teniendo en cuenta además la altura de los subárboles, de tal manera que no se viole lo mencionado sobre el factor de equilibrio.</a:t>
            </a:r>
          </a:p>
          <a:p>
            <a:r>
              <a:rPr lang="es-MX" sz="1600" dirty="0">
                <a:solidFill>
                  <a:schemeClr val="bg1"/>
                </a:solidFill>
              </a:rPr>
              <a:t> Los casos que pueden presentarse son: </a:t>
            </a:r>
          </a:p>
          <a:p>
            <a:pPr marL="342900" indent="-342900">
              <a:buAutoNum type="arabicPeriod"/>
            </a:pPr>
            <a:r>
              <a:rPr lang="es-MX" sz="1600" dirty="0">
                <a:solidFill>
                  <a:schemeClr val="bg1"/>
                </a:solidFill>
              </a:rPr>
              <a:t>La altura del subárbol derecho es igual a la altura del subárbol izquierdo, por lo tanto, sin importar dónde se realice la eliminación, el equilibrio no se pierde.</a:t>
            </a:r>
          </a:p>
          <a:p>
            <a:pPr marL="342900" indent="-342900">
              <a:buAutoNum type="arabicPeriod"/>
            </a:pPr>
            <a:r>
              <a:rPr lang="es-MX" sz="1600" dirty="0">
                <a:solidFill>
                  <a:schemeClr val="bg1"/>
                </a:solidFill>
              </a:rPr>
              <a:t>La altura del subárbol derecho es mayor que la altura del subárbol izquierdo, por lo tanto, si la eliminación no afecta la altura del subárbol izquierdo no se requiere rotación, en caso contrario sí.</a:t>
            </a:r>
          </a:p>
          <a:p>
            <a:pPr marL="342900" indent="-342900">
              <a:buAutoNum type="arabicPeriod"/>
            </a:pPr>
            <a:r>
              <a:rPr lang="es-MX" sz="1600" dirty="0">
                <a:solidFill>
                  <a:schemeClr val="bg1"/>
                </a:solidFill>
              </a:rPr>
              <a:t> La altura del subárbol izquierdo es mayor que la altura del subárbol derecho, por lo tanto, si la eliminación no afecta la altura del subárbol derecho no se requiere rotación, en caso contrario sí. </a:t>
            </a:r>
            <a:br>
              <a:rPr lang="es-MX" sz="1600" dirty="0">
                <a:solidFill>
                  <a:schemeClr val="bg1"/>
                </a:solidFill>
              </a:rPr>
            </a:br>
            <a:br>
              <a:rPr lang="es-MX" sz="1600" dirty="0">
                <a:solidFill>
                  <a:schemeClr val="bg1"/>
                </a:solidFill>
              </a:rPr>
            </a:br>
            <a:r>
              <a:rPr lang="es-MX" sz="1600" dirty="0">
                <a:solidFill>
                  <a:schemeClr val="bg1"/>
                </a:solidFill>
              </a:rPr>
              <a:t>Cualquiera que sea la situación, se elimina el nodo y luego se actualizan los factores de equilibrio de todos los nodos involucrados, procediendo a su rotación, si correspondiera. Este proceso termina cuando se llega a la raíz</a:t>
            </a:r>
          </a:p>
          <a:p>
            <a:endParaRPr lang="es-AR" sz="1600" dirty="0">
              <a:solidFill>
                <a:schemeClr val="bg1"/>
              </a:solidFill>
            </a:endParaRPr>
          </a:p>
        </p:txBody>
      </p:sp>
      <p:sp>
        <p:nvSpPr>
          <p:cNvPr id="10" name="1 Título">
            <a:extLst>
              <a:ext uri="{FF2B5EF4-FFF2-40B4-BE49-F238E27FC236}">
                <a16:creationId xmlns:a16="http://schemas.microsoft.com/office/drawing/2014/main" id="{B9269B80-D3BD-4FD1-8FE3-7ABF3FF50559}"/>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Balanceados </a:t>
            </a:r>
            <a:r>
              <a:rPr lang="es-MX" sz="3200" b="1" dirty="0">
                <a:solidFill>
                  <a:schemeClr val="bg1"/>
                </a:solidFill>
                <a:latin typeface="+mj-lt"/>
              </a:rPr>
              <a:t>|  </a:t>
            </a:r>
            <a:r>
              <a:rPr lang="es-AR" sz="3200" dirty="0">
                <a:solidFill>
                  <a:schemeClr val="bg1"/>
                </a:solidFill>
              </a:rPr>
              <a:t>Eliminación</a:t>
            </a:r>
            <a:endParaRPr lang="es-ES" sz="3200" dirty="0">
              <a:solidFill>
                <a:schemeClr val="bg1"/>
              </a:solidFill>
            </a:endParaRPr>
          </a:p>
        </p:txBody>
      </p:sp>
    </p:spTree>
    <p:extLst>
      <p:ext uri="{BB962C8B-B14F-4D97-AF65-F5344CB8AC3E}">
        <p14:creationId xmlns:p14="http://schemas.microsoft.com/office/powerpoint/2010/main" val="76614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70C2F71-4813-4CD6-A7AF-17BB48EE9258}"/>
              </a:ext>
            </a:extLst>
          </p:cNvPr>
          <p:cNvSpPr txBox="1"/>
          <p:nvPr/>
        </p:nvSpPr>
        <p:spPr>
          <a:xfrm>
            <a:off x="1857236" y="2336393"/>
            <a:ext cx="9982681" cy="2185214"/>
          </a:xfrm>
          <a:prstGeom prst="rect">
            <a:avLst/>
          </a:prstGeom>
          <a:noFill/>
        </p:spPr>
        <p:txBody>
          <a:bodyPr wrap="square">
            <a:spAutoFit/>
          </a:bodyPr>
          <a:lstStyle/>
          <a:p>
            <a:pPr fontAlgn="base"/>
            <a:r>
              <a:rPr lang="es-AR" sz="4800" b="1" dirty="0">
                <a:solidFill>
                  <a:schemeClr val="bg1"/>
                </a:solidFill>
              </a:rPr>
              <a:t>Grafos</a:t>
            </a:r>
            <a:r>
              <a:rPr lang="es-MX" sz="4800" b="1" dirty="0">
                <a:solidFill>
                  <a:schemeClr val="bg1"/>
                </a:solidFill>
                <a:latin typeface="+mj-lt"/>
              </a:rPr>
              <a:t>|</a:t>
            </a:r>
            <a:r>
              <a:rPr lang="es-MX" sz="4800" b="1" dirty="0">
                <a:solidFill>
                  <a:schemeClr val="accent1">
                    <a:lumMod val="60000"/>
                    <a:lumOff val="40000"/>
                  </a:schemeClr>
                </a:solidFill>
                <a:latin typeface="+mj-lt"/>
              </a:rPr>
              <a:t> BASIC TERMINOLOGY</a:t>
            </a:r>
            <a:br>
              <a:rPr lang="es-MX" sz="4400" b="1" i="0" dirty="0">
                <a:solidFill>
                  <a:schemeClr val="bg1"/>
                </a:solidFill>
                <a:effectLst/>
                <a:latin typeface="+mj-lt"/>
              </a:rPr>
            </a:br>
            <a:r>
              <a:rPr lang="es-MX" sz="4400" b="1" i="0" dirty="0">
                <a:solidFill>
                  <a:schemeClr val="bg1"/>
                </a:solidFill>
                <a:effectLst/>
                <a:latin typeface="+mj-lt"/>
              </a:rPr>
              <a:t>Introducción.</a:t>
            </a:r>
            <a:br>
              <a:rPr lang="es-MX" sz="4400" b="1" i="0" dirty="0">
                <a:solidFill>
                  <a:schemeClr val="bg1"/>
                </a:solidFill>
                <a:effectLst/>
                <a:latin typeface="+mj-lt"/>
              </a:rPr>
            </a:br>
            <a:endParaRPr lang="es-MX" sz="4400" b="1" i="0" dirty="0">
              <a:solidFill>
                <a:schemeClr val="bg1"/>
              </a:solidFill>
              <a:effectLst/>
              <a:latin typeface="+mj-lt"/>
            </a:endParaRPr>
          </a:p>
        </p:txBody>
      </p:sp>
      <p:sp>
        <p:nvSpPr>
          <p:cNvPr id="4" name="CuadroTexto 3">
            <a:extLst>
              <a:ext uri="{FF2B5EF4-FFF2-40B4-BE49-F238E27FC236}">
                <a16:creationId xmlns:a16="http://schemas.microsoft.com/office/drawing/2014/main" id="{95C66F82-C56E-404C-BE9D-13532FF2226E}"/>
              </a:ext>
            </a:extLst>
          </p:cNvPr>
          <p:cNvSpPr txBox="1"/>
          <p:nvPr/>
        </p:nvSpPr>
        <p:spPr>
          <a:xfrm>
            <a:off x="9529463" y="3505973"/>
            <a:ext cx="1869846" cy="584775"/>
          </a:xfrm>
          <a:prstGeom prst="rect">
            <a:avLst/>
          </a:prstGeom>
          <a:noFill/>
        </p:spPr>
        <p:txBody>
          <a:bodyPr wrap="square">
            <a:spAutoFit/>
          </a:bodyPr>
          <a:lstStyle/>
          <a:p>
            <a:r>
              <a:rPr lang="es-AR" sz="3200" dirty="0" err="1">
                <a:solidFill>
                  <a:schemeClr val="bg2">
                    <a:lumMod val="25000"/>
                  </a:schemeClr>
                </a:solidFill>
              </a:rPr>
              <a:t>Graph</a:t>
            </a:r>
            <a:r>
              <a:rPr lang="es-AR" sz="3200" dirty="0">
                <a:solidFill>
                  <a:schemeClr val="bg2">
                    <a:lumMod val="25000"/>
                  </a:schemeClr>
                </a:solidFill>
              </a:rPr>
              <a:t> </a:t>
            </a:r>
          </a:p>
        </p:txBody>
      </p:sp>
      <p:cxnSp>
        <p:nvCxnSpPr>
          <p:cNvPr id="6" name="Conector recto 5">
            <a:extLst>
              <a:ext uri="{FF2B5EF4-FFF2-40B4-BE49-F238E27FC236}">
                <a16:creationId xmlns:a16="http://schemas.microsoft.com/office/drawing/2014/main" id="{9898AA83-C58B-418C-982E-E023F23A388A}"/>
              </a:ext>
            </a:extLst>
          </p:cNvPr>
          <p:cNvCxnSpPr/>
          <p:nvPr/>
        </p:nvCxnSpPr>
        <p:spPr>
          <a:xfrm flipH="1">
            <a:off x="5151641" y="3475225"/>
            <a:ext cx="76030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1B83010-AB3D-4693-8A25-20996EFB190D}"/>
              </a:ext>
            </a:extLst>
          </p:cNvPr>
          <p:cNvSpPr txBox="1"/>
          <p:nvPr/>
        </p:nvSpPr>
        <p:spPr>
          <a:xfrm>
            <a:off x="10950308" y="3090504"/>
            <a:ext cx="898003" cy="769441"/>
          </a:xfrm>
          <a:prstGeom prst="rect">
            <a:avLst/>
          </a:prstGeom>
          <a:solidFill>
            <a:schemeClr val="tx1">
              <a:lumMod val="95000"/>
              <a:lumOff val="5000"/>
            </a:schemeClr>
          </a:solidFill>
          <a:ln>
            <a:solidFill>
              <a:schemeClr val="accent1"/>
            </a:solidFill>
          </a:ln>
        </p:spPr>
        <p:txBody>
          <a:bodyPr wrap="none" rtlCol="0">
            <a:spAutoFit/>
          </a:bodyPr>
          <a:lstStyle/>
          <a:p>
            <a:r>
              <a:rPr lang="es-AR" sz="4400" dirty="0">
                <a:solidFill>
                  <a:schemeClr val="accent5">
                    <a:lumMod val="60000"/>
                    <a:lumOff val="40000"/>
                  </a:schemeClr>
                </a:solidFill>
              </a:rPr>
              <a:t>2.1</a:t>
            </a:r>
          </a:p>
        </p:txBody>
      </p:sp>
    </p:spTree>
    <p:extLst>
      <p:ext uri="{BB962C8B-B14F-4D97-AF65-F5344CB8AC3E}">
        <p14:creationId xmlns:p14="http://schemas.microsoft.com/office/powerpoint/2010/main" val="1273056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3A540F5-D078-454F-ADCE-9AACEFC944B4}"/>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81B21E4-BA2F-434A-A886-6401B1881A84}"/>
              </a:ext>
            </a:extLst>
          </p:cNvPr>
          <p:cNvSpPr>
            <a:spLocks noGrp="1"/>
          </p:cNvSpPr>
          <p:nvPr>
            <p:ph type="ftr" sz="quarter" idx="11"/>
          </p:nvPr>
        </p:nvSpPr>
        <p:spPr/>
        <p:txBody>
          <a:bodyPr/>
          <a:lstStyle/>
          <a:p>
            <a:r>
              <a:rPr lang="sv-SE"/>
              <a:t>AyED II - ISFTN 151 - Anlaista de Sistemas</a:t>
            </a:r>
            <a:endParaRPr lang="es-AR"/>
          </a:p>
        </p:txBody>
      </p:sp>
      <p:sp>
        <p:nvSpPr>
          <p:cNvPr id="10" name="1 Título">
            <a:extLst>
              <a:ext uri="{FF2B5EF4-FFF2-40B4-BE49-F238E27FC236}">
                <a16:creationId xmlns:a16="http://schemas.microsoft.com/office/drawing/2014/main" id="{80CFE8D4-79B8-4017-B9FB-89C0AEF30F2F}"/>
              </a:ext>
            </a:extLst>
          </p:cNvPr>
          <p:cNvSpPr txBox="1">
            <a:spLocks/>
          </p:cNvSpPr>
          <p:nvPr/>
        </p:nvSpPr>
        <p:spPr>
          <a:xfrm>
            <a:off x="8645800" y="3334466"/>
            <a:ext cx="3013175" cy="1825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dirty="0">
                <a:solidFill>
                  <a:schemeClr val="accent5">
                    <a:lumMod val="60000"/>
                    <a:lumOff val="40000"/>
                  </a:schemeClr>
                </a:solidFill>
              </a:rPr>
              <a:t>B </a:t>
            </a:r>
            <a:r>
              <a:rPr lang="es-ES" dirty="0" err="1">
                <a:solidFill>
                  <a:schemeClr val="accent5">
                    <a:lumMod val="60000"/>
                    <a:lumOff val="40000"/>
                  </a:schemeClr>
                </a:solidFill>
              </a:rPr>
              <a:t>Tree</a:t>
            </a:r>
            <a:endParaRPr lang="es-ES" sz="5400" dirty="0">
              <a:solidFill>
                <a:schemeClr val="accent5">
                  <a:lumMod val="60000"/>
                  <a:lumOff val="40000"/>
                </a:schemeClr>
              </a:solidFill>
            </a:endParaRPr>
          </a:p>
        </p:txBody>
      </p:sp>
      <p:sp>
        <p:nvSpPr>
          <p:cNvPr id="13" name="CuadroTexto 12">
            <a:extLst>
              <a:ext uri="{FF2B5EF4-FFF2-40B4-BE49-F238E27FC236}">
                <a16:creationId xmlns:a16="http://schemas.microsoft.com/office/drawing/2014/main" id="{B13232E7-AD1B-45B4-9944-7CADB872F619}"/>
              </a:ext>
            </a:extLst>
          </p:cNvPr>
          <p:cNvSpPr txBox="1"/>
          <p:nvPr/>
        </p:nvSpPr>
        <p:spPr>
          <a:xfrm>
            <a:off x="7139213" y="3381943"/>
            <a:ext cx="4502316" cy="461665"/>
          </a:xfrm>
          <a:prstGeom prst="rect">
            <a:avLst/>
          </a:prstGeom>
          <a:noFill/>
        </p:spPr>
        <p:txBody>
          <a:bodyPr wrap="square" rtlCol="0">
            <a:spAutoFit/>
          </a:bodyPr>
          <a:lstStyle/>
          <a:p>
            <a:r>
              <a:rPr lang="es-AR" sz="2400" dirty="0">
                <a:solidFill>
                  <a:schemeClr val="bg1"/>
                </a:solidFill>
              </a:rPr>
              <a:t>Búsqueda – Inserción - Eliminación</a:t>
            </a:r>
          </a:p>
        </p:txBody>
      </p:sp>
      <p:cxnSp>
        <p:nvCxnSpPr>
          <p:cNvPr id="14" name="Conector recto 13">
            <a:extLst>
              <a:ext uri="{FF2B5EF4-FFF2-40B4-BE49-F238E27FC236}">
                <a16:creationId xmlns:a16="http://schemas.microsoft.com/office/drawing/2014/main" id="{D5B66B3A-2EFA-439A-A771-A67D720277AB}"/>
              </a:ext>
            </a:extLst>
          </p:cNvPr>
          <p:cNvCxnSpPr/>
          <p:nvPr/>
        </p:nvCxnSpPr>
        <p:spPr>
          <a:xfrm flipH="1">
            <a:off x="4396013" y="3358204"/>
            <a:ext cx="779598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1 Título">
            <a:extLst>
              <a:ext uri="{FF2B5EF4-FFF2-40B4-BE49-F238E27FC236}">
                <a16:creationId xmlns:a16="http://schemas.microsoft.com/office/drawing/2014/main" id="{31C0079F-22F0-4E6F-88F5-37F9EEC39617}"/>
              </a:ext>
            </a:extLst>
          </p:cNvPr>
          <p:cNvSpPr txBox="1">
            <a:spLocks/>
          </p:cNvSpPr>
          <p:nvPr/>
        </p:nvSpPr>
        <p:spPr>
          <a:xfrm>
            <a:off x="4126038" y="2018512"/>
            <a:ext cx="3013175" cy="1825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5400" dirty="0">
                <a:solidFill>
                  <a:schemeClr val="bg1"/>
                </a:solidFill>
              </a:rPr>
              <a:t>Arboles-B</a:t>
            </a:r>
          </a:p>
        </p:txBody>
      </p:sp>
    </p:spTree>
    <p:extLst>
      <p:ext uri="{BB962C8B-B14F-4D97-AF65-F5344CB8AC3E}">
        <p14:creationId xmlns:p14="http://schemas.microsoft.com/office/powerpoint/2010/main" val="254326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3" name="Título 2">
            <a:extLst>
              <a:ext uri="{FF2B5EF4-FFF2-40B4-BE49-F238E27FC236}">
                <a16:creationId xmlns:a16="http://schemas.microsoft.com/office/drawing/2014/main" id="{6EA65DC8-2DCB-4AB5-9BBA-8278C493DC62}"/>
              </a:ext>
            </a:extLst>
          </p:cNvPr>
          <p:cNvSpPr>
            <a:spLocks noGrp="1"/>
          </p:cNvSpPr>
          <p:nvPr>
            <p:ph type="title"/>
          </p:nvPr>
        </p:nvSpPr>
        <p:spPr>
          <a:xfrm>
            <a:off x="838200" y="216336"/>
            <a:ext cx="10515600" cy="979409"/>
          </a:xfrm>
        </p:spPr>
        <p:txBody>
          <a:bodyPr>
            <a:normAutofit/>
          </a:bodyPr>
          <a:lstStyle/>
          <a:p>
            <a:r>
              <a:rPr lang="es-AR" sz="3200" dirty="0">
                <a:solidFill>
                  <a:schemeClr val="bg1"/>
                </a:solidFill>
              </a:rPr>
              <a:t>Árboles-B</a:t>
            </a:r>
          </a:p>
        </p:txBody>
      </p:sp>
      <p:sp>
        <p:nvSpPr>
          <p:cNvPr id="9" name="CuadroTexto 8">
            <a:extLst>
              <a:ext uri="{FF2B5EF4-FFF2-40B4-BE49-F238E27FC236}">
                <a16:creationId xmlns:a16="http://schemas.microsoft.com/office/drawing/2014/main" id="{8F52EB21-FCBF-43ED-9DF6-5BEE860F2771}"/>
              </a:ext>
            </a:extLst>
          </p:cNvPr>
          <p:cNvSpPr txBox="1"/>
          <p:nvPr/>
        </p:nvSpPr>
        <p:spPr>
          <a:xfrm>
            <a:off x="666750" y="1195745"/>
            <a:ext cx="10858500" cy="4031873"/>
          </a:xfrm>
          <a:prstGeom prst="rect">
            <a:avLst/>
          </a:prstGeom>
          <a:noFill/>
        </p:spPr>
        <p:txBody>
          <a:bodyPr wrap="square">
            <a:spAutoFit/>
          </a:bodyPr>
          <a:lstStyle/>
          <a:p>
            <a:r>
              <a:rPr lang="es-MX" sz="1600" dirty="0">
                <a:solidFill>
                  <a:schemeClr val="accent1">
                    <a:lumMod val="40000"/>
                    <a:lumOff val="60000"/>
                  </a:schemeClr>
                </a:solidFill>
              </a:rPr>
              <a:t>Las estructuras tipo árboles estudiadas hasta aquí son utilizadas para almacenar información en la memoria principal de la computadora. </a:t>
            </a:r>
            <a:r>
              <a:rPr lang="es-MX" sz="1600" dirty="0">
                <a:solidFill>
                  <a:schemeClr val="bg1"/>
                </a:solidFill>
              </a:rPr>
              <a:t>Sin embargo, en prácticamente todas las aplicaciones se requiere que los datos a procesar se guarden en dispositivos secundarios, de tal manera que permanezcan aún después de terminado el procesamiento. Además, el volumen de información manejado exige el uso de medios externos de almacenamiento. Por lo tanto, resulta necesario contar con estructuras que permitan organizar la información guardada en archivos. </a:t>
            </a:r>
            <a:r>
              <a:rPr lang="es-MX" sz="1600" b="1" dirty="0">
                <a:solidFill>
                  <a:schemeClr val="accent1">
                    <a:lumMod val="40000"/>
                    <a:lumOff val="60000"/>
                  </a:schemeClr>
                </a:solidFill>
              </a:rPr>
              <a:t>Los árboles-B son una variante de los árboles balanceados y cubren esa necesidad</a:t>
            </a:r>
            <a:r>
              <a:rPr lang="es-MX" sz="1600" dirty="0">
                <a:solidFill>
                  <a:schemeClr val="bg1"/>
                </a:solidFill>
              </a:rPr>
              <a:t>. En estas estructuras, a cada nodo se le conoce con el nombre de </a:t>
            </a:r>
            <a:r>
              <a:rPr lang="es-MX" sz="1600" b="1" dirty="0">
                <a:solidFill>
                  <a:schemeClr val="accent1">
                    <a:lumMod val="40000"/>
                    <a:lumOff val="60000"/>
                  </a:schemeClr>
                </a:solidFill>
              </a:rPr>
              <a:t>página</a:t>
            </a:r>
            <a:r>
              <a:rPr lang="es-MX" sz="1600" dirty="0">
                <a:solidFill>
                  <a:schemeClr val="bg1"/>
                </a:solidFill>
              </a:rPr>
              <a:t> y las páginas se guardan en algún dispositivo de almacenamiento secundario. </a:t>
            </a:r>
            <a:br>
              <a:rPr lang="es-MX" sz="1600" dirty="0">
                <a:solidFill>
                  <a:schemeClr val="bg1"/>
                </a:solidFill>
              </a:rPr>
            </a:br>
            <a:br>
              <a:rPr lang="es-MX" sz="1600" dirty="0">
                <a:solidFill>
                  <a:schemeClr val="bg1"/>
                </a:solidFill>
              </a:rPr>
            </a:br>
            <a:r>
              <a:rPr lang="es-MX" sz="1600" dirty="0">
                <a:solidFill>
                  <a:schemeClr val="bg1"/>
                </a:solidFill>
              </a:rPr>
              <a:t>Las principales características de un árbol-B de grado n son: </a:t>
            </a:r>
            <a:br>
              <a:rPr lang="es-MX" sz="1600" dirty="0">
                <a:solidFill>
                  <a:schemeClr val="bg1"/>
                </a:solidFill>
              </a:rPr>
            </a:br>
            <a:br>
              <a:rPr lang="es-MX" sz="1600" dirty="0">
                <a:solidFill>
                  <a:schemeClr val="bg1"/>
                </a:solidFill>
              </a:rPr>
            </a:br>
            <a:r>
              <a:rPr lang="es-MX" sz="1600" dirty="0">
                <a:solidFill>
                  <a:schemeClr val="bg1"/>
                </a:solidFill>
              </a:rPr>
              <a:t>• La página raíz almacena como mínimo 1 dato y como máximo 2n datos. </a:t>
            </a:r>
            <a:br>
              <a:rPr lang="es-MX" sz="1600" dirty="0">
                <a:solidFill>
                  <a:schemeClr val="bg1"/>
                </a:solidFill>
              </a:rPr>
            </a:br>
            <a:r>
              <a:rPr lang="es-MX" sz="1600" dirty="0">
                <a:solidFill>
                  <a:schemeClr val="bg1"/>
                </a:solidFill>
              </a:rPr>
              <a:t>• La página raíz tiene como mínimo 2 descendientes. </a:t>
            </a:r>
            <a:br>
              <a:rPr lang="es-MX" sz="1600" dirty="0">
                <a:solidFill>
                  <a:schemeClr val="bg1"/>
                </a:solidFill>
              </a:rPr>
            </a:br>
            <a:r>
              <a:rPr lang="es-MX" sz="1600" dirty="0">
                <a:solidFill>
                  <a:schemeClr val="bg1"/>
                </a:solidFill>
              </a:rPr>
              <a:t>• Las páginas intermedias y hojas almacenan entre n y 2n datos.</a:t>
            </a:r>
            <a:br>
              <a:rPr lang="es-MX" sz="1600" dirty="0">
                <a:solidFill>
                  <a:schemeClr val="bg1"/>
                </a:solidFill>
              </a:rPr>
            </a:br>
            <a:r>
              <a:rPr lang="es-MX" sz="1600" dirty="0">
                <a:solidFill>
                  <a:schemeClr val="bg1"/>
                </a:solidFill>
              </a:rPr>
              <a:t>• Las páginas intermedias tienen entre (n+1) y (2n+1) páginas descendientes. </a:t>
            </a:r>
            <a:br>
              <a:rPr lang="es-MX" sz="1600" dirty="0">
                <a:solidFill>
                  <a:schemeClr val="bg1"/>
                </a:solidFill>
              </a:rPr>
            </a:br>
            <a:r>
              <a:rPr lang="es-MX" sz="1600" dirty="0">
                <a:solidFill>
                  <a:schemeClr val="bg1"/>
                </a:solidFill>
              </a:rPr>
              <a:t>• Todas las páginas hojas tienen la misma altura. </a:t>
            </a:r>
            <a:br>
              <a:rPr lang="es-MX" sz="1600" dirty="0">
                <a:solidFill>
                  <a:schemeClr val="bg1"/>
                </a:solidFill>
              </a:rPr>
            </a:br>
            <a:r>
              <a:rPr lang="es-MX" sz="1600" dirty="0">
                <a:solidFill>
                  <a:schemeClr val="bg1"/>
                </a:solidFill>
              </a:rPr>
              <a:t>• La información guardada en las páginas se encuentra ordenada.</a:t>
            </a:r>
            <a:endParaRPr lang="es-AR" sz="1600" dirty="0">
              <a:solidFill>
                <a:schemeClr val="bg1"/>
              </a:solidFill>
            </a:endParaRPr>
          </a:p>
        </p:txBody>
      </p:sp>
    </p:spTree>
    <p:extLst>
      <p:ext uri="{BB962C8B-B14F-4D97-AF65-F5344CB8AC3E}">
        <p14:creationId xmlns:p14="http://schemas.microsoft.com/office/powerpoint/2010/main" val="885415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sp>
        <p:nvSpPr>
          <p:cNvPr id="9" name="CuadroTexto 8">
            <a:extLst>
              <a:ext uri="{FF2B5EF4-FFF2-40B4-BE49-F238E27FC236}">
                <a16:creationId xmlns:a16="http://schemas.microsoft.com/office/drawing/2014/main" id="{58527267-2022-430E-9EA6-FC624D4A8D4B}"/>
              </a:ext>
            </a:extLst>
          </p:cNvPr>
          <p:cNvSpPr txBox="1"/>
          <p:nvPr/>
        </p:nvSpPr>
        <p:spPr>
          <a:xfrm>
            <a:off x="533513" y="1026297"/>
            <a:ext cx="11124974" cy="1323439"/>
          </a:xfrm>
          <a:prstGeom prst="rect">
            <a:avLst/>
          </a:prstGeom>
          <a:noFill/>
        </p:spPr>
        <p:txBody>
          <a:bodyPr wrap="square">
            <a:spAutoFit/>
          </a:bodyPr>
          <a:lstStyle/>
          <a:p>
            <a:r>
              <a:rPr lang="es-MX" sz="1600" dirty="0">
                <a:solidFill>
                  <a:schemeClr val="bg1"/>
                </a:solidFill>
              </a:rPr>
              <a:t>La figura 7.16 presenta un ejemplo de un árbol-B, de grado 2. En la raíz se almacenan dos datos, lo que origina que tenga tres descendientes. La página hoja que está más a la izquierda guarda todos los datos que son menores al primer dato (105) de la página raíz, la segunda hoja contiene los datos mayores a 105 y menores a 320, mientras que la tercera hoja almacena los datos mayores al segundo dato de la página raíz (320). Cada una de las páginas hojas tiene entre 2 y 4 elementos. Si no fueran hojas, tendrían: la primera 3, la segunda 5 y la tercera 4 páginas descendientes respectivamente</a:t>
            </a:r>
            <a:endParaRPr lang="es-AR" sz="1600" dirty="0">
              <a:solidFill>
                <a:schemeClr val="bg1"/>
              </a:solidFill>
            </a:endParaRPr>
          </a:p>
        </p:txBody>
      </p:sp>
      <p:pic>
        <p:nvPicPr>
          <p:cNvPr id="11" name="Imagen 10">
            <a:extLst>
              <a:ext uri="{FF2B5EF4-FFF2-40B4-BE49-F238E27FC236}">
                <a16:creationId xmlns:a16="http://schemas.microsoft.com/office/drawing/2014/main" id="{71160BC0-89D9-434D-A823-2C9291568463}"/>
              </a:ext>
            </a:extLst>
          </p:cNvPr>
          <p:cNvPicPr>
            <a:picLocks noChangeAspect="1"/>
          </p:cNvPicPr>
          <p:nvPr/>
        </p:nvPicPr>
        <p:blipFill>
          <a:blip r:embed="rId2">
            <a:duotone>
              <a:prstClr val="black"/>
              <a:schemeClr val="accent5">
                <a:tint val="45000"/>
                <a:satMod val="400000"/>
              </a:schemeClr>
            </a:duotone>
          </a:blip>
          <a:stretch>
            <a:fillRect/>
          </a:stretch>
        </p:blipFill>
        <p:spPr>
          <a:xfrm>
            <a:off x="583413" y="2571073"/>
            <a:ext cx="6910374" cy="2007057"/>
          </a:xfrm>
          <a:prstGeom prst="rect">
            <a:avLst/>
          </a:prstGeom>
        </p:spPr>
      </p:pic>
      <p:sp>
        <p:nvSpPr>
          <p:cNvPr id="13" name="CuadroTexto 12">
            <a:extLst>
              <a:ext uri="{FF2B5EF4-FFF2-40B4-BE49-F238E27FC236}">
                <a16:creationId xmlns:a16="http://schemas.microsoft.com/office/drawing/2014/main" id="{7165B2D5-7E23-4A0E-B76F-97EA18FE1E85}"/>
              </a:ext>
            </a:extLst>
          </p:cNvPr>
          <p:cNvSpPr txBox="1"/>
          <p:nvPr/>
        </p:nvSpPr>
        <p:spPr>
          <a:xfrm>
            <a:off x="533513" y="4833351"/>
            <a:ext cx="10927896" cy="1077218"/>
          </a:xfrm>
          <a:prstGeom prst="rect">
            <a:avLst/>
          </a:prstGeom>
          <a:noFill/>
        </p:spPr>
        <p:txBody>
          <a:bodyPr wrap="square">
            <a:spAutoFit/>
          </a:bodyPr>
          <a:lstStyle/>
          <a:p>
            <a:r>
              <a:rPr lang="es-MX" sz="1600" dirty="0">
                <a:solidFill>
                  <a:schemeClr val="bg1"/>
                </a:solidFill>
              </a:rPr>
              <a:t>Las operaciones que pueden realizarse sobre la información almacenada en árboles-B son: búsqueda, inserción y eliminación. Estas operaciones están implementadas en herramientas diseñadas especialmente para el manejo de archivos, por lo que generalmente no se requiere su programación. En esta parte de la unidad  se analizan para entenderlas y cuando haga uso de algún manejador de archivos sepa qué está pasando internamente con los datos</a:t>
            </a:r>
            <a:endParaRPr lang="es-AR" sz="1600" dirty="0">
              <a:solidFill>
                <a:schemeClr val="bg1"/>
              </a:solidFill>
            </a:endParaRPr>
          </a:p>
        </p:txBody>
      </p:sp>
    </p:spTree>
    <p:extLst>
      <p:ext uri="{BB962C8B-B14F-4D97-AF65-F5344CB8AC3E}">
        <p14:creationId xmlns:p14="http://schemas.microsoft.com/office/powerpoint/2010/main" val="4036562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 - Búsqueda en árboles-B</a:t>
            </a:r>
            <a:endParaRPr lang="es-ES" sz="3200" dirty="0">
              <a:solidFill>
                <a:schemeClr val="bg1"/>
              </a:solidFill>
            </a:endParaRPr>
          </a:p>
        </p:txBody>
      </p:sp>
      <p:sp>
        <p:nvSpPr>
          <p:cNvPr id="6" name="CuadroTexto 5">
            <a:extLst>
              <a:ext uri="{FF2B5EF4-FFF2-40B4-BE49-F238E27FC236}">
                <a16:creationId xmlns:a16="http://schemas.microsoft.com/office/drawing/2014/main" id="{473CE9DE-5966-41C0-984F-70F53D777263}"/>
              </a:ext>
            </a:extLst>
          </p:cNvPr>
          <p:cNvSpPr txBox="1"/>
          <p:nvPr/>
        </p:nvSpPr>
        <p:spPr>
          <a:xfrm>
            <a:off x="273504" y="959223"/>
            <a:ext cx="11384870" cy="4770537"/>
          </a:xfrm>
          <a:prstGeom prst="rect">
            <a:avLst/>
          </a:prstGeom>
          <a:noFill/>
        </p:spPr>
        <p:txBody>
          <a:bodyPr wrap="square">
            <a:spAutoFit/>
          </a:bodyPr>
          <a:lstStyle/>
          <a:p>
            <a:r>
              <a:rPr lang="es-MX" sz="1600" dirty="0">
                <a:solidFill>
                  <a:schemeClr val="bg1"/>
                </a:solidFill>
              </a:rPr>
              <a:t>La operación de </a:t>
            </a:r>
            <a:r>
              <a:rPr lang="es-MX" sz="1600" b="1" dirty="0">
                <a:solidFill>
                  <a:schemeClr val="bg1"/>
                </a:solidFill>
              </a:rPr>
              <a:t>búsqueda </a:t>
            </a:r>
            <a:r>
              <a:rPr lang="es-MX" sz="1600" dirty="0">
                <a:solidFill>
                  <a:schemeClr val="bg1"/>
                </a:solidFill>
              </a:rPr>
              <a:t>es similar a la estudiada en los árboles binarios de búsqueda, por ser los árboles-B una generalización de los primeros. En este tipo de árboles se recuperan del medio secundario de almacenamiento páginas completas de información y se procede a buscar en ellas el dato deseado. Si se encuentra, termina la búsqueda; en caso contrario se procede con la página que corresponda según el dato con el cual se compara, ya sea menor o mayor. Si se requiere recuperar una nueva página pero no existe, entonces se tiene un caso de fracaso. </a:t>
            </a:r>
            <a:br>
              <a:rPr lang="es-MX" sz="1600" dirty="0">
                <a:solidFill>
                  <a:schemeClr val="bg1"/>
                </a:solidFill>
              </a:rPr>
            </a:br>
            <a:endParaRPr lang="es-MX" sz="1600" dirty="0">
              <a:solidFill>
                <a:schemeClr val="bg1"/>
              </a:solidFill>
            </a:endParaRPr>
          </a:p>
          <a:p>
            <a:r>
              <a:rPr lang="es-MX" sz="1600" dirty="0">
                <a:solidFill>
                  <a:schemeClr val="bg1"/>
                </a:solidFill>
              </a:rPr>
              <a:t>Los pasos para llevar a cabo esta operación son los siguientes: </a:t>
            </a:r>
            <a:br>
              <a:rPr lang="es-MX" sz="1600" dirty="0">
                <a:solidFill>
                  <a:schemeClr val="bg1"/>
                </a:solidFill>
              </a:rPr>
            </a:br>
            <a:endParaRPr lang="es-MX" sz="1600" dirty="0">
              <a:solidFill>
                <a:schemeClr val="bg1"/>
              </a:solidFill>
            </a:endParaRPr>
          </a:p>
          <a:p>
            <a:pPr marL="342900" indent="-342900">
              <a:buAutoNum type="arabicPeriod"/>
            </a:pPr>
            <a:r>
              <a:rPr lang="es-MX" sz="1600" dirty="0">
                <a:solidFill>
                  <a:schemeClr val="bg1"/>
                </a:solidFill>
              </a:rPr>
              <a:t>Se recupera una página (la primera vez es la página raíz) y se la lleva a memoria. </a:t>
            </a:r>
          </a:p>
          <a:p>
            <a:pPr marL="342900" indent="-342900">
              <a:buAutoNum type="arabicPeriod"/>
            </a:pPr>
            <a:r>
              <a:rPr lang="es-MX" sz="1600" dirty="0">
                <a:solidFill>
                  <a:schemeClr val="bg1"/>
                </a:solidFill>
              </a:rPr>
              <a:t> Se evalúa si la página está vacía. 2.1. Si la respuesta es afirmativa, entonces la búsqueda termina con fracaso. </a:t>
            </a:r>
            <a:br>
              <a:rPr lang="es-MX" sz="1600" dirty="0">
                <a:solidFill>
                  <a:schemeClr val="bg1"/>
                </a:solidFill>
              </a:rPr>
            </a:br>
            <a:r>
              <a:rPr lang="es-MX" sz="1600" dirty="0">
                <a:solidFill>
                  <a:schemeClr val="bg1"/>
                </a:solidFill>
              </a:rPr>
              <a:t>2.2. Si la respuesta es negativa, entonces ir al paso 3. </a:t>
            </a:r>
          </a:p>
          <a:p>
            <a:pPr marL="342900" indent="-342900">
              <a:buAutoNum type="arabicPeriod"/>
            </a:pPr>
            <a:r>
              <a:rPr lang="es-MX" sz="1600" dirty="0">
                <a:solidFill>
                  <a:schemeClr val="bg1"/>
                </a:solidFill>
              </a:rPr>
              <a:t> Se compara el dato buscado con cada elemento almacenado en la página.</a:t>
            </a:r>
            <a:br>
              <a:rPr lang="es-MX" sz="1600" dirty="0">
                <a:solidFill>
                  <a:schemeClr val="bg1"/>
                </a:solidFill>
              </a:rPr>
            </a:br>
            <a:r>
              <a:rPr lang="es-MX" sz="1600" dirty="0">
                <a:solidFill>
                  <a:schemeClr val="bg1"/>
                </a:solidFill>
              </a:rPr>
              <a:t> 3.1. Si es igual, la búsqueda termina con éxito. </a:t>
            </a:r>
            <a:br>
              <a:rPr lang="es-MX" sz="1600" dirty="0">
                <a:solidFill>
                  <a:schemeClr val="bg1"/>
                </a:solidFill>
              </a:rPr>
            </a:br>
            <a:r>
              <a:rPr lang="es-MX" sz="1600" dirty="0">
                <a:solidFill>
                  <a:schemeClr val="bg1"/>
                </a:solidFill>
              </a:rPr>
              <a:t>3.2. Si es menor se toma la dirección de sus descendientes por el lado izquierdo y se regresa al paso 1. </a:t>
            </a:r>
            <a:br>
              <a:rPr lang="es-MX" sz="1600" dirty="0">
                <a:solidFill>
                  <a:schemeClr val="bg1"/>
                </a:solidFill>
              </a:rPr>
            </a:br>
            <a:r>
              <a:rPr lang="es-MX" sz="1600" dirty="0">
                <a:solidFill>
                  <a:schemeClr val="bg1"/>
                </a:solidFill>
              </a:rPr>
              <a:t>3.3. Si es mayor, se avanza al siguiente dato de la misma página. 3.3.1. </a:t>
            </a:r>
            <a:br>
              <a:rPr lang="es-MX" sz="1600" dirty="0">
                <a:solidFill>
                  <a:schemeClr val="bg1"/>
                </a:solidFill>
              </a:rPr>
            </a:br>
            <a:br>
              <a:rPr lang="es-MX" sz="1600" dirty="0">
                <a:solidFill>
                  <a:schemeClr val="bg1"/>
                </a:solidFill>
              </a:rPr>
            </a:br>
            <a:br>
              <a:rPr lang="es-MX" sz="1600" dirty="0">
                <a:solidFill>
                  <a:schemeClr val="bg1"/>
                </a:solidFill>
              </a:rPr>
            </a:br>
            <a:r>
              <a:rPr lang="es-MX" sz="1600" dirty="0">
                <a:solidFill>
                  <a:schemeClr val="bg1"/>
                </a:solidFill>
              </a:rPr>
              <a:t>Si es el último, se toma la dirección de sus descendientes por el lado derecho y se regresa al paso 1. 3.3.2. Si no es el último, se regresa al paso 3.</a:t>
            </a:r>
            <a:endParaRPr lang="es-AR" sz="1600" dirty="0">
              <a:solidFill>
                <a:schemeClr val="bg1"/>
              </a:solidFill>
            </a:endParaRPr>
          </a:p>
        </p:txBody>
      </p:sp>
    </p:spTree>
    <p:extLst>
      <p:ext uri="{BB962C8B-B14F-4D97-AF65-F5344CB8AC3E}">
        <p14:creationId xmlns:p14="http://schemas.microsoft.com/office/powerpoint/2010/main" val="4185053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6" name="CuadroTexto 5">
            <a:extLst>
              <a:ext uri="{FF2B5EF4-FFF2-40B4-BE49-F238E27FC236}">
                <a16:creationId xmlns:a16="http://schemas.microsoft.com/office/drawing/2014/main" id="{3B42B899-38CD-43FC-830A-10151D477FB1}"/>
              </a:ext>
            </a:extLst>
          </p:cNvPr>
          <p:cNvSpPr txBox="1"/>
          <p:nvPr/>
        </p:nvSpPr>
        <p:spPr>
          <a:xfrm>
            <a:off x="349704" y="959223"/>
            <a:ext cx="11644992" cy="5016758"/>
          </a:xfrm>
          <a:prstGeom prst="rect">
            <a:avLst/>
          </a:prstGeom>
          <a:noFill/>
        </p:spPr>
        <p:txBody>
          <a:bodyPr wrap="square">
            <a:spAutoFit/>
          </a:bodyPr>
          <a:lstStyle/>
          <a:p>
            <a:r>
              <a:rPr lang="es-MX" sz="1600" dirty="0">
                <a:solidFill>
                  <a:schemeClr val="bg1"/>
                </a:solidFill>
              </a:rPr>
              <a:t>1 Se recupera la página con los datos: 105 – 320 </a:t>
            </a:r>
            <a:br>
              <a:rPr lang="es-MX" sz="1600" dirty="0">
                <a:solidFill>
                  <a:schemeClr val="bg1"/>
                </a:solidFill>
              </a:rPr>
            </a:br>
            <a:r>
              <a:rPr lang="es-MX" sz="1600" dirty="0">
                <a:solidFill>
                  <a:schemeClr val="bg1"/>
                </a:solidFill>
              </a:rPr>
              <a:t>2 Se evalúa si está vacía. En este caso la respuesta es negativa. </a:t>
            </a:r>
            <a:br>
              <a:rPr lang="es-MX" sz="1600" dirty="0">
                <a:solidFill>
                  <a:schemeClr val="bg1"/>
                </a:solidFill>
              </a:rPr>
            </a:br>
            <a:r>
              <a:rPr lang="es-MX" sz="1600" dirty="0">
                <a:solidFill>
                  <a:schemeClr val="bg1"/>
                </a:solidFill>
              </a:rPr>
              <a:t>3 Se compara el dato buscado (319) con el primer elemento de la página (105). Es mayor y hay más elementos en la misma página, entonces se avanza al siguiente valor (320). </a:t>
            </a:r>
            <a:br>
              <a:rPr lang="es-MX" sz="1600" dirty="0">
                <a:solidFill>
                  <a:schemeClr val="bg1"/>
                </a:solidFill>
              </a:rPr>
            </a:br>
            <a:r>
              <a:rPr lang="es-MX" sz="1600" dirty="0">
                <a:solidFill>
                  <a:schemeClr val="bg1"/>
                </a:solidFill>
              </a:rPr>
              <a:t>4 Se compara el dato buscado (319) con el valor 320. Es menor, entonces se toma la dirección de la página que está a la izquierda del 320. </a:t>
            </a:r>
            <a:br>
              <a:rPr lang="es-MX" sz="1600" dirty="0">
                <a:solidFill>
                  <a:schemeClr val="bg1"/>
                </a:solidFill>
              </a:rPr>
            </a:br>
            <a:r>
              <a:rPr lang="es-MX" sz="1600" dirty="0">
                <a:solidFill>
                  <a:schemeClr val="bg1"/>
                </a:solidFill>
              </a:rPr>
              <a:t>5 Se recupera la página con los datos: 134 – 222 – 261 – 301. </a:t>
            </a:r>
            <a:br>
              <a:rPr lang="es-MX" sz="1600" dirty="0">
                <a:solidFill>
                  <a:schemeClr val="bg1"/>
                </a:solidFill>
              </a:rPr>
            </a:br>
            <a:r>
              <a:rPr lang="es-MX" sz="1600" dirty="0">
                <a:solidFill>
                  <a:schemeClr val="bg1"/>
                </a:solidFill>
              </a:rPr>
              <a:t>6 Se evalúa si está vacía. En este caso la respuesta es negativa. </a:t>
            </a:r>
            <a:br>
              <a:rPr lang="es-MX" sz="1600" dirty="0">
                <a:solidFill>
                  <a:schemeClr val="bg1"/>
                </a:solidFill>
              </a:rPr>
            </a:br>
            <a:r>
              <a:rPr lang="es-MX" sz="1600" dirty="0">
                <a:solidFill>
                  <a:schemeClr val="bg1"/>
                </a:solidFill>
              </a:rPr>
              <a:t>7 Se compara el dato buscado (319) con el primer elemento de la página (134). Es mayor y hay más elementos en la misma página, entonces se avanza al siguiente valor (222). </a:t>
            </a:r>
            <a:br>
              <a:rPr lang="es-MX" sz="1600" dirty="0">
                <a:solidFill>
                  <a:schemeClr val="bg1"/>
                </a:solidFill>
              </a:rPr>
            </a:br>
            <a:r>
              <a:rPr lang="es-MX" sz="1600" dirty="0">
                <a:solidFill>
                  <a:schemeClr val="bg1"/>
                </a:solidFill>
              </a:rPr>
              <a:t>8 Se compara el dato buscado (319) con el valor 222. Es mayor y hay más elementos en la misma página, entonces se avanza al siguiente valor (261). </a:t>
            </a:r>
            <a:br>
              <a:rPr lang="es-MX" sz="1600" dirty="0">
                <a:solidFill>
                  <a:schemeClr val="bg1"/>
                </a:solidFill>
              </a:rPr>
            </a:br>
            <a:r>
              <a:rPr lang="es-MX" sz="1600" dirty="0">
                <a:solidFill>
                  <a:schemeClr val="bg1"/>
                </a:solidFill>
              </a:rPr>
              <a:t>9 Se compara el dato buscado (319) con el 261. Es mayor y hay más elementos en la misma página, entonces se avanza al siguiente valor (301). </a:t>
            </a:r>
            <a:br>
              <a:rPr lang="es-MX" sz="1600" dirty="0">
                <a:solidFill>
                  <a:schemeClr val="bg1"/>
                </a:solidFill>
              </a:rPr>
            </a:br>
            <a:r>
              <a:rPr lang="es-MX" sz="1600" dirty="0">
                <a:solidFill>
                  <a:schemeClr val="bg1"/>
                </a:solidFill>
              </a:rPr>
              <a:t>10 Se compara el dato buscado (319) con el valor 301. Es mayor y ya no hay más elementos en la misma página, entonces se toma la dirección de la página que está a la derecha del 301. </a:t>
            </a:r>
            <a:br>
              <a:rPr lang="es-MX" sz="1600" dirty="0">
                <a:solidFill>
                  <a:schemeClr val="bg1"/>
                </a:solidFill>
              </a:rPr>
            </a:br>
            <a:r>
              <a:rPr lang="es-MX" sz="1600" dirty="0">
                <a:solidFill>
                  <a:schemeClr val="bg1"/>
                </a:solidFill>
              </a:rPr>
              <a:t>11 Se recupera la página con los datos: 310 – 319. </a:t>
            </a:r>
            <a:br>
              <a:rPr lang="es-MX" sz="1600" dirty="0">
                <a:solidFill>
                  <a:schemeClr val="bg1"/>
                </a:solidFill>
              </a:rPr>
            </a:br>
            <a:r>
              <a:rPr lang="es-MX" sz="1600" dirty="0">
                <a:solidFill>
                  <a:schemeClr val="bg1"/>
                </a:solidFill>
              </a:rPr>
              <a:t>12 Se evalúa si está vacía. En este caso la respuesta es negativa. </a:t>
            </a:r>
            <a:br>
              <a:rPr lang="es-MX" sz="1600" dirty="0">
                <a:solidFill>
                  <a:schemeClr val="bg1"/>
                </a:solidFill>
              </a:rPr>
            </a:br>
            <a:r>
              <a:rPr lang="es-MX" sz="1600" dirty="0">
                <a:solidFill>
                  <a:schemeClr val="bg1"/>
                </a:solidFill>
              </a:rPr>
              <a:t>13 Se compara el dato buscado (319) con el primer elemento de la página (310). Es mayor y hay más elementos en la misma página, entonces se avanza al siguiente valor (319). </a:t>
            </a:r>
            <a:br>
              <a:rPr lang="es-MX" sz="1600" dirty="0">
                <a:solidFill>
                  <a:schemeClr val="bg1"/>
                </a:solidFill>
              </a:rPr>
            </a:br>
            <a:r>
              <a:rPr lang="es-MX" sz="1600" dirty="0">
                <a:solidFill>
                  <a:schemeClr val="bg1"/>
                </a:solidFill>
              </a:rPr>
              <a:t>14 Se compara el dato buscado (319) con el valor 319. Es igual, por lo tanto la búsqueda termina con éxito</a:t>
            </a:r>
            <a:endParaRPr lang="es-AR" sz="1600" dirty="0">
              <a:solidFill>
                <a:schemeClr val="bg1"/>
              </a:solidFill>
            </a:endParaRPr>
          </a:p>
        </p:txBody>
      </p:sp>
      <p:sp>
        <p:nvSpPr>
          <p:cNvPr id="8" name="1 Título">
            <a:extLst>
              <a:ext uri="{FF2B5EF4-FFF2-40B4-BE49-F238E27FC236}">
                <a16:creationId xmlns:a16="http://schemas.microsoft.com/office/drawing/2014/main" id="{2112ADB1-B735-4B29-83FF-D9DD8886C912}"/>
              </a:ext>
            </a:extLst>
          </p:cNvPr>
          <p:cNvSpPr txBox="1">
            <a:spLocks/>
          </p:cNvSpPr>
          <p:nvPr/>
        </p:nvSpPr>
        <p:spPr>
          <a:xfrm>
            <a:off x="273504" y="136525"/>
            <a:ext cx="8610374" cy="8226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a:solidFill>
                  <a:schemeClr val="bg1"/>
                </a:solidFill>
              </a:rPr>
              <a:t>Árboles B - Búsqueda en árboles-B</a:t>
            </a:r>
            <a:endParaRPr lang="es-ES" sz="3200" dirty="0">
              <a:solidFill>
                <a:schemeClr val="bg1"/>
              </a:solidFill>
            </a:endParaRPr>
          </a:p>
        </p:txBody>
      </p:sp>
    </p:spTree>
    <p:extLst>
      <p:ext uri="{BB962C8B-B14F-4D97-AF65-F5344CB8AC3E}">
        <p14:creationId xmlns:p14="http://schemas.microsoft.com/office/powerpoint/2010/main" val="1745501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pic>
        <p:nvPicPr>
          <p:cNvPr id="3" name="Imagen 2">
            <a:extLst>
              <a:ext uri="{FF2B5EF4-FFF2-40B4-BE49-F238E27FC236}">
                <a16:creationId xmlns:a16="http://schemas.microsoft.com/office/drawing/2014/main" id="{E46F4501-A479-4CC5-9F96-9A60B0D81E47}"/>
              </a:ext>
            </a:extLst>
          </p:cNvPr>
          <p:cNvPicPr>
            <a:picLocks noChangeAspect="1"/>
          </p:cNvPicPr>
          <p:nvPr/>
        </p:nvPicPr>
        <p:blipFill>
          <a:blip r:embed="rId2">
            <a:duotone>
              <a:prstClr val="black"/>
              <a:schemeClr val="accent5">
                <a:tint val="45000"/>
                <a:satMod val="400000"/>
              </a:schemeClr>
            </a:duotone>
          </a:blip>
          <a:stretch>
            <a:fillRect/>
          </a:stretch>
        </p:blipFill>
        <p:spPr>
          <a:xfrm>
            <a:off x="4558481" y="1942631"/>
            <a:ext cx="7189838" cy="4115738"/>
          </a:xfrm>
          <a:prstGeom prst="rect">
            <a:avLst/>
          </a:prstGeom>
        </p:spPr>
      </p:pic>
      <p:sp>
        <p:nvSpPr>
          <p:cNvPr id="8" name="CuadroTexto 7">
            <a:extLst>
              <a:ext uri="{FF2B5EF4-FFF2-40B4-BE49-F238E27FC236}">
                <a16:creationId xmlns:a16="http://schemas.microsoft.com/office/drawing/2014/main" id="{BBBE33A7-AD40-4E85-9040-875FA27FA006}"/>
              </a:ext>
            </a:extLst>
          </p:cNvPr>
          <p:cNvSpPr txBox="1"/>
          <p:nvPr/>
        </p:nvSpPr>
        <p:spPr>
          <a:xfrm>
            <a:off x="838200" y="2365125"/>
            <a:ext cx="3371850" cy="2585323"/>
          </a:xfrm>
          <a:prstGeom prst="rect">
            <a:avLst/>
          </a:prstGeom>
          <a:noFill/>
        </p:spPr>
        <p:txBody>
          <a:bodyPr wrap="square">
            <a:spAutoFit/>
          </a:bodyPr>
          <a:lstStyle/>
          <a:p>
            <a:r>
              <a:rPr lang="es-MX" dirty="0">
                <a:solidFill>
                  <a:schemeClr val="bg1"/>
                </a:solidFill>
              </a:rPr>
              <a:t>En la figura 7.17 las líneas punteadas indican las páginas que se van visitando hasta llegar al dato buscado. Por su parte, las páginas sombreadas son las que se recuperan para hacer la comparación del elemento buscado con los elementos almacenados en el árbol.</a:t>
            </a:r>
            <a:endParaRPr lang="es-AR" dirty="0">
              <a:solidFill>
                <a:schemeClr val="bg1"/>
              </a:solidFill>
            </a:endParaRPr>
          </a:p>
        </p:txBody>
      </p:sp>
    </p:spTree>
    <p:extLst>
      <p:ext uri="{BB962C8B-B14F-4D97-AF65-F5344CB8AC3E}">
        <p14:creationId xmlns:p14="http://schemas.microsoft.com/office/powerpoint/2010/main" val="44506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 - Inserción en árboles-B</a:t>
            </a:r>
            <a:endParaRPr lang="es-ES" sz="3200" dirty="0">
              <a:solidFill>
                <a:schemeClr val="bg1"/>
              </a:solidFill>
            </a:endParaRPr>
          </a:p>
        </p:txBody>
      </p:sp>
      <p:sp>
        <p:nvSpPr>
          <p:cNvPr id="6" name="CuadroTexto 5">
            <a:extLst>
              <a:ext uri="{FF2B5EF4-FFF2-40B4-BE49-F238E27FC236}">
                <a16:creationId xmlns:a16="http://schemas.microsoft.com/office/drawing/2014/main" id="{2C3AB24F-A213-43F4-BC7D-334AF86C315D}"/>
              </a:ext>
            </a:extLst>
          </p:cNvPr>
          <p:cNvSpPr txBox="1"/>
          <p:nvPr/>
        </p:nvSpPr>
        <p:spPr>
          <a:xfrm>
            <a:off x="273504" y="774557"/>
            <a:ext cx="6096000" cy="369332"/>
          </a:xfrm>
          <a:prstGeom prst="rect">
            <a:avLst/>
          </a:prstGeom>
          <a:noFill/>
        </p:spPr>
        <p:txBody>
          <a:bodyPr wrap="square">
            <a:spAutoFit/>
          </a:bodyPr>
          <a:lstStyle/>
          <a:p>
            <a:r>
              <a:rPr lang="es-AR" dirty="0"/>
              <a:t>Inserción en árboles-B</a:t>
            </a:r>
          </a:p>
        </p:txBody>
      </p:sp>
      <p:sp>
        <p:nvSpPr>
          <p:cNvPr id="8" name="CuadroTexto 7">
            <a:extLst>
              <a:ext uri="{FF2B5EF4-FFF2-40B4-BE49-F238E27FC236}">
                <a16:creationId xmlns:a16="http://schemas.microsoft.com/office/drawing/2014/main" id="{8E7F1784-82AC-49AF-94B8-AFF06351B6E9}"/>
              </a:ext>
            </a:extLst>
          </p:cNvPr>
          <p:cNvSpPr txBox="1"/>
          <p:nvPr/>
        </p:nvSpPr>
        <p:spPr>
          <a:xfrm>
            <a:off x="273504" y="1163828"/>
            <a:ext cx="11644992" cy="5078313"/>
          </a:xfrm>
          <a:prstGeom prst="rect">
            <a:avLst/>
          </a:prstGeom>
          <a:noFill/>
        </p:spPr>
        <p:txBody>
          <a:bodyPr wrap="square">
            <a:spAutoFit/>
          </a:bodyPr>
          <a:lstStyle/>
          <a:p>
            <a:r>
              <a:rPr lang="es-MX" dirty="0">
                <a:solidFill>
                  <a:schemeClr val="bg1"/>
                </a:solidFill>
              </a:rPr>
              <a:t>La operación de </a:t>
            </a:r>
            <a:r>
              <a:rPr lang="es-MX" b="1" dirty="0">
                <a:solidFill>
                  <a:schemeClr val="bg1"/>
                </a:solidFill>
              </a:rPr>
              <a:t>inserción </a:t>
            </a:r>
            <a:r>
              <a:rPr lang="es-MX" dirty="0">
                <a:solidFill>
                  <a:schemeClr val="bg1"/>
                </a:solidFill>
              </a:rPr>
              <a:t>se caracteriza porque los nuevos elementos siempre se guardan a nivel de las hojas, y puede originar la reestructuración del árbol incluso hasta la raíz provocando esto último que la altura aumente en uno. Los pasos para llevar a cabo esta operación son los siguientes: </a:t>
            </a:r>
          </a:p>
          <a:p>
            <a:pPr marL="342900" indent="-342900">
              <a:buAutoNum type="arabicPeriod"/>
            </a:pPr>
            <a:r>
              <a:rPr lang="es-MX" dirty="0">
                <a:solidFill>
                  <a:schemeClr val="bg1"/>
                </a:solidFill>
              </a:rPr>
              <a:t>Se recupera una página (la primera vez es la página raíz). </a:t>
            </a:r>
          </a:p>
          <a:p>
            <a:pPr marL="342900" indent="-342900">
              <a:buAutoNum type="arabicPeriod"/>
            </a:pPr>
            <a:r>
              <a:rPr lang="es-MX" dirty="0">
                <a:solidFill>
                  <a:schemeClr val="bg1"/>
                </a:solidFill>
              </a:rPr>
              <a:t>2. Se evalúa si es una página hoja. </a:t>
            </a:r>
            <a:br>
              <a:rPr lang="es-MX" dirty="0">
                <a:solidFill>
                  <a:schemeClr val="bg1"/>
                </a:solidFill>
              </a:rPr>
            </a:br>
            <a:r>
              <a:rPr lang="es-MX" dirty="0">
                <a:solidFill>
                  <a:schemeClr val="bg1"/>
                </a:solidFill>
              </a:rPr>
              <a:t>2.1. Si la respuesta es afirmativa, se evalúa si la cantidad de elementos almacenados en ella es menor a 2n, siendo n el grado del árbol. </a:t>
            </a:r>
            <a:br>
              <a:rPr lang="es-MX" dirty="0">
                <a:solidFill>
                  <a:schemeClr val="bg1"/>
                </a:solidFill>
              </a:rPr>
            </a:br>
            <a:r>
              <a:rPr lang="es-MX" dirty="0">
                <a:solidFill>
                  <a:schemeClr val="bg1"/>
                </a:solidFill>
              </a:rPr>
              <a:t> 	2.1.1. Si la respuesta es afirmativa, entonces se procede a insertar el nuevo valor en el lugar correspondiente.</a:t>
            </a:r>
            <a:br>
              <a:rPr lang="es-MX" dirty="0">
                <a:solidFill>
                  <a:schemeClr val="bg1"/>
                </a:solidFill>
              </a:rPr>
            </a:br>
            <a:r>
              <a:rPr lang="es-MX" dirty="0">
                <a:solidFill>
                  <a:schemeClr val="bg1"/>
                </a:solidFill>
              </a:rPr>
              <a:t>  2.1.2. Si la respuesta es negativa, entonces se divide la página en dos y los (2n + 1) datos se distribuyen entre las       páginas resultantes (n en cada página) y el valor del medio sube a la página padre. Si la página padre no tuviera espacio para este valor, entonces se procede de la misma manera, se divide en dos y el elemento del medio sube a la siguiente página, pudiendo repetirse este proceso hasta llegar a la raíz, en cuyo caso se aumenta la altura del árbol. </a:t>
            </a:r>
            <a:br>
              <a:rPr lang="es-MX" dirty="0">
                <a:solidFill>
                  <a:schemeClr val="bg1"/>
                </a:solidFill>
              </a:rPr>
            </a:br>
            <a:r>
              <a:rPr lang="es-MX" dirty="0">
                <a:solidFill>
                  <a:schemeClr val="bg1"/>
                </a:solidFill>
              </a:rPr>
              <a:t>2.2. Si no es una hoja, se compara el elemento a insertar con cada uno de los valores almacenados para encontrar la página descendiente donde proseguir la búsqueda. Se sigue con el paso 1. </a:t>
            </a:r>
            <a:br>
              <a:rPr lang="es-MX" dirty="0">
                <a:solidFill>
                  <a:schemeClr val="bg1"/>
                </a:solidFill>
              </a:rPr>
            </a:br>
            <a:br>
              <a:rPr lang="es-MX" dirty="0">
                <a:solidFill>
                  <a:schemeClr val="bg1"/>
                </a:solidFill>
              </a:rPr>
            </a:br>
            <a:r>
              <a:rPr lang="es-MX" dirty="0">
                <a:solidFill>
                  <a:schemeClr val="bg1"/>
                </a:solidFill>
              </a:rPr>
              <a:t>Considere el árbol-B, de grado 2, de la figura 7.18 en el cual se quiere insertar el valor 60. La línea punteada señala la página que se recupera y donde se agrega el 60. En la tabla 7.5 se presenta la secuencia de pasos necesarios para realizar esta operación</a:t>
            </a:r>
            <a:endParaRPr lang="es-AR" dirty="0">
              <a:solidFill>
                <a:schemeClr val="bg1"/>
              </a:solidFill>
            </a:endParaRPr>
          </a:p>
        </p:txBody>
      </p:sp>
    </p:spTree>
    <p:extLst>
      <p:ext uri="{BB962C8B-B14F-4D97-AF65-F5344CB8AC3E}">
        <p14:creationId xmlns:p14="http://schemas.microsoft.com/office/powerpoint/2010/main" val="1629039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 - Inserción en árboles-B</a:t>
            </a:r>
            <a:endParaRPr lang="es-ES" sz="3200" dirty="0">
              <a:solidFill>
                <a:schemeClr val="bg1"/>
              </a:solidFill>
            </a:endParaRPr>
          </a:p>
        </p:txBody>
      </p:sp>
      <p:sp>
        <p:nvSpPr>
          <p:cNvPr id="6" name="CuadroTexto 5">
            <a:extLst>
              <a:ext uri="{FF2B5EF4-FFF2-40B4-BE49-F238E27FC236}">
                <a16:creationId xmlns:a16="http://schemas.microsoft.com/office/drawing/2014/main" id="{C2D5155A-8D6C-49C2-9B9B-0CA8D39C619D}"/>
              </a:ext>
            </a:extLst>
          </p:cNvPr>
          <p:cNvSpPr txBox="1"/>
          <p:nvPr/>
        </p:nvSpPr>
        <p:spPr>
          <a:xfrm>
            <a:off x="273504" y="774557"/>
            <a:ext cx="6096000" cy="369332"/>
          </a:xfrm>
          <a:prstGeom prst="rect">
            <a:avLst/>
          </a:prstGeom>
          <a:noFill/>
        </p:spPr>
        <p:txBody>
          <a:bodyPr wrap="square">
            <a:spAutoFit/>
          </a:bodyPr>
          <a:lstStyle/>
          <a:p>
            <a:r>
              <a:rPr lang="es-MX" dirty="0">
                <a:solidFill>
                  <a:schemeClr val="bg1"/>
                </a:solidFill>
              </a:rPr>
              <a:t>Operación de inserción en un árbol-B</a:t>
            </a:r>
            <a:endParaRPr lang="es-AR" dirty="0">
              <a:solidFill>
                <a:schemeClr val="bg1"/>
              </a:solidFill>
            </a:endParaRPr>
          </a:p>
        </p:txBody>
      </p:sp>
      <p:sp>
        <p:nvSpPr>
          <p:cNvPr id="8" name="CuadroTexto 7">
            <a:extLst>
              <a:ext uri="{FF2B5EF4-FFF2-40B4-BE49-F238E27FC236}">
                <a16:creationId xmlns:a16="http://schemas.microsoft.com/office/drawing/2014/main" id="{E286AFA3-1272-491F-95CC-B41A017C37BD}"/>
              </a:ext>
            </a:extLst>
          </p:cNvPr>
          <p:cNvSpPr txBox="1"/>
          <p:nvPr/>
        </p:nvSpPr>
        <p:spPr>
          <a:xfrm>
            <a:off x="273504" y="1349462"/>
            <a:ext cx="4869996" cy="2800767"/>
          </a:xfrm>
          <a:prstGeom prst="rect">
            <a:avLst/>
          </a:prstGeom>
          <a:noFill/>
        </p:spPr>
        <p:txBody>
          <a:bodyPr wrap="square">
            <a:spAutoFit/>
          </a:bodyPr>
          <a:lstStyle/>
          <a:p>
            <a:r>
              <a:rPr lang="es-MX" sz="1600" dirty="0">
                <a:solidFill>
                  <a:schemeClr val="bg1"/>
                </a:solidFill>
              </a:rPr>
              <a:t>1 Se recupera la página con los valores: 105 – 320. </a:t>
            </a:r>
            <a:br>
              <a:rPr lang="es-MX" sz="1600" dirty="0">
                <a:solidFill>
                  <a:schemeClr val="bg1"/>
                </a:solidFill>
              </a:rPr>
            </a:br>
            <a:r>
              <a:rPr lang="es-MX" sz="1600" dirty="0">
                <a:solidFill>
                  <a:schemeClr val="bg1"/>
                </a:solidFill>
              </a:rPr>
              <a:t>2 Se evalúa si es una página hoja. No lo es. </a:t>
            </a:r>
            <a:br>
              <a:rPr lang="es-MX" sz="1600" dirty="0">
                <a:solidFill>
                  <a:schemeClr val="bg1"/>
                </a:solidFill>
              </a:rPr>
            </a:br>
            <a:r>
              <a:rPr lang="es-MX" sz="1600" dirty="0">
                <a:solidFill>
                  <a:schemeClr val="bg1"/>
                </a:solidFill>
              </a:rPr>
              <a:t>3 Se compara el dato a insertar (60) con el valor 105. Es menor, entonces se toma la dirección de la página que está a la izquierda del 105. </a:t>
            </a:r>
            <a:br>
              <a:rPr lang="es-MX" sz="1600" dirty="0">
                <a:solidFill>
                  <a:schemeClr val="bg1"/>
                </a:solidFill>
              </a:rPr>
            </a:br>
            <a:r>
              <a:rPr lang="es-MX" sz="1600" dirty="0">
                <a:solidFill>
                  <a:schemeClr val="bg1"/>
                </a:solidFill>
              </a:rPr>
              <a:t>4 Se recupera la página con los valores: 33 – 89. </a:t>
            </a:r>
            <a:br>
              <a:rPr lang="es-MX" sz="1600" dirty="0">
                <a:solidFill>
                  <a:schemeClr val="bg1"/>
                </a:solidFill>
              </a:rPr>
            </a:br>
            <a:r>
              <a:rPr lang="es-MX" sz="1600" dirty="0">
                <a:solidFill>
                  <a:schemeClr val="bg1"/>
                </a:solidFill>
              </a:rPr>
              <a:t>5 Se evalúa si es una página hoja. Sí lo es. </a:t>
            </a:r>
            <a:br>
              <a:rPr lang="es-MX" sz="1600" dirty="0">
                <a:solidFill>
                  <a:schemeClr val="bg1"/>
                </a:solidFill>
              </a:rPr>
            </a:br>
            <a:r>
              <a:rPr lang="es-MX" sz="1600" dirty="0">
                <a:solidFill>
                  <a:schemeClr val="bg1"/>
                </a:solidFill>
              </a:rPr>
              <a:t>6 Se evalúa si el total de elementos almacenados (2) es menor a 2n. Sí lo es.</a:t>
            </a:r>
            <a:br>
              <a:rPr lang="es-MX" sz="1600" dirty="0">
                <a:solidFill>
                  <a:schemeClr val="bg1"/>
                </a:solidFill>
              </a:rPr>
            </a:br>
            <a:r>
              <a:rPr lang="es-MX" sz="1600" dirty="0">
                <a:solidFill>
                  <a:schemeClr val="bg1"/>
                </a:solidFill>
              </a:rPr>
              <a:t>7 Se inserta el valor 60 entre el 33 y 89 de tal manera que no altere el orden</a:t>
            </a:r>
            <a:endParaRPr lang="es-AR" sz="1600" dirty="0">
              <a:solidFill>
                <a:schemeClr val="bg1"/>
              </a:solidFill>
            </a:endParaRPr>
          </a:p>
        </p:txBody>
      </p:sp>
      <p:pic>
        <p:nvPicPr>
          <p:cNvPr id="10" name="Imagen 9">
            <a:extLst>
              <a:ext uri="{FF2B5EF4-FFF2-40B4-BE49-F238E27FC236}">
                <a16:creationId xmlns:a16="http://schemas.microsoft.com/office/drawing/2014/main" id="{2660442E-F4D2-442E-9351-ECB7CBB230B4}"/>
              </a:ext>
            </a:extLst>
          </p:cNvPr>
          <p:cNvPicPr>
            <a:picLocks noChangeAspect="1"/>
          </p:cNvPicPr>
          <p:nvPr/>
        </p:nvPicPr>
        <p:blipFill>
          <a:blip r:embed="rId2">
            <a:duotone>
              <a:prstClr val="black"/>
              <a:schemeClr val="accent5">
                <a:tint val="45000"/>
                <a:satMod val="400000"/>
              </a:schemeClr>
            </a:duotone>
          </a:blip>
          <a:stretch>
            <a:fillRect/>
          </a:stretch>
        </p:blipFill>
        <p:spPr>
          <a:xfrm>
            <a:off x="5557039" y="1349462"/>
            <a:ext cx="6190008" cy="4718891"/>
          </a:xfrm>
          <a:prstGeom prst="rect">
            <a:avLst/>
          </a:prstGeom>
        </p:spPr>
      </p:pic>
      <p:sp>
        <p:nvSpPr>
          <p:cNvPr id="12" name="CuadroTexto 11">
            <a:extLst>
              <a:ext uri="{FF2B5EF4-FFF2-40B4-BE49-F238E27FC236}">
                <a16:creationId xmlns:a16="http://schemas.microsoft.com/office/drawing/2014/main" id="{07A30A0E-173C-43A9-94B5-45BCED5FA934}"/>
              </a:ext>
            </a:extLst>
          </p:cNvPr>
          <p:cNvSpPr txBox="1"/>
          <p:nvPr/>
        </p:nvSpPr>
        <p:spPr>
          <a:xfrm>
            <a:off x="273504" y="4760004"/>
            <a:ext cx="4869996" cy="1323439"/>
          </a:xfrm>
          <a:prstGeom prst="rect">
            <a:avLst/>
          </a:prstGeom>
          <a:noFill/>
        </p:spPr>
        <p:txBody>
          <a:bodyPr wrap="square">
            <a:spAutoFit/>
          </a:bodyPr>
          <a:lstStyle/>
          <a:p>
            <a:r>
              <a:rPr lang="es-MX" sz="1600" dirty="0">
                <a:solidFill>
                  <a:schemeClr val="bg1"/>
                </a:solidFill>
              </a:rPr>
              <a:t>En el ejemplo anterior no hubo cambios en la estructura del árbol. Considere ahora el árbol-B, de grado 2, de la figura 7.19 en el cual se quiere insertar el valor 120. En la tabla 7.6 se presenta la secuencia de operaciones realizadas al aplicar el algoritmo visto.</a:t>
            </a:r>
            <a:endParaRPr lang="es-AR" sz="1600" dirty="0">
              <a:solidFill>
                <a:schemeClr val="bg1"/>
              </a:solidFill>
            </a:endParaRPr>
          </a:p>
        </p:txBody>
      </p:sp>
      <p:sp>
        <p:nvSpPr>
          <p:cNvPr id="2" name="CuadroTexto 1">
            <a:extLst>
              <a:ext uri="{FF2B5EF4-FFF2-40B4-BE49-F238E27FC236}">
                <a16:creationId xmlns:a16="http://schemas.microsoft.com/office/drawing/2014/main" id="{C1C32F04-3ADB-0490-740C-0F02CC23D42E}"/>
              </a:ext>
            </a:extLst>
          </p:cNvPr>
          <p:cNvSpPr txBox="1"/>
          <p:nvPr/>
        </p:nvSpPr>
        <p:spPr>
          <a:xfrm>
            <a:off x="6639953" y="5251125"/>
            <a:ext cx="263214" cy="276999"/>
          </a:xfrm>
          <a:prstGeom prst="rect">
            <a:avLst/>
          </a:prstGeom>
          <a:noFill/>
        </p:spPr>
        <p:txBody>
          <a:bodyPr wrap="none" rtlCol="0">
            <a:spAutoFit/>
          </a:bodyPr>
          <a:lstStyle/>
          <a:p>
            <a:r>
              <a:rPr lang="es-MX" sz="1200" dirty="0"/>
              <a:t>9</a:t>
            </a:r>
            <a:endParaRPr lang="es-AR" sz="1200" dirty="0"/>
          </a:p>
        </p:txBody>
      </p:sp>
    </p:spTree>
    <p:extLst>
      <p:ext uri="{BB962C8B-B14F-4D97-AF65-F5344CB8AC3E}">
        <p14:creationId xmlns:p14="http://schemas.microsoft.com/office/powerpoint/2010/main" val="4259624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 - Inserción en árboles-B</a:t>
            </a:r>
            <a:endParaRPr lang="es-ES" sz="3200" dirty="0">
              <a:solidFill>
                <a:schemeClr val="bg1"/>
              </a:solidFill>
            </a:endParaRPr>
          </a:p>
        </p:txBody>
      </p:sp>
      <p:sp>
        <p:nvSpPr>
          <p:cNvPr id="6" name="CuadroTexto 5">
            <a:extLst>
              <a:ext uri="{FF2B5EF4-FFF2-40B4-BE49-F238E27FC236}">
                <a16:creationId xmlns:a16="http://schemas.microsoft.com/office/drawing/2014/main" id="{A1C387A8-477A-4C8B-B801-18D5E5365A26}"/>
              </a:ext>
            </a:extLst>
          </p:cNvPr>
          <p:cNvSpPr txBox="1"/>
          <p:nvPr/>
        </p:nvSpPr>
        <p:spPr>
          <a:xfrm>
            <a:off x="273504" y="959223"/>
            <a:ext cx="6096000" cy="830997"/>
          </a:xfrm>
          <a:prstGeom prst="rect">
            <a:avLst/>
          </a:prstGeom>
          <a:noFill/>
        </p:spPr>
        <p:txBody>
          <a:bodyPr wrap="square">
            <a:spAutoFit/>
          </a:bodyPr>
          <a:lstStyle/>
          <a:p>
            <a:r>
              <a:rPr lang="es-MX" sz="1600" dirty="0">
                <a:solidFill>
                  <a:schemeClr val="bg1"/>
                </a:solidFill>
              </a:rPr>
              <a:t>En el ejemplo anterior no hubo cambios en la estructura del árbol. Considere ahora el árbol-B, de grado 2, de la figura 7.19 en el cual se quiere insertar el valor 120. En la tabla 7.6 se</a:t>
            </a:r>
            <a:endParaRPr lang="es-AR" sz="1600" dirty="0">
              <a:solidFill>
                <a:schemeClr val="bg1"/>
              </a:solidFill>
            </a:endParaRPr>
          </a:p>
        </p:txBody>
      </p:sp>
      <p:sp>
        <p:nvSpPr>
          <p:cNvPr id="8" name="CuadroTexto 7">
            <a:extLst>
              <a:ext uri="{FF2B5EF4-FFF2-40B4-BE49-F238E27FC236}">
                <a16:creationId xmlns:a16="http://schemas.microsoft.com/office/drawing/2014/main" id="{DB6F7E3D-D8C8-48B7-B8BC-A74DB2AB04F5}"/>
              </a:ext>
            </a:extLst>
          </p:cNvPr>
          <p:cNvSpPr txBox="1"/>
          <p:nvPr/>
        </p:nvSpPr>
        <p:spPr>
          <a:xfrm>
            <a:off x="273504" y="2113125"/>
            <a:ext cx="6096000" cy="3785652"/>
          </a:xfrm>
          <a:prstGeom prst="rect">
            <a:avLst/>
          </a:prstGeom>
          <a:noFill/>
        </p:spPr>
        <p:txBody>
          <a:bodyPr wrap="square">
            <a:spAutoFit/>
          </a:bodyPr>
          <a:lstStyle/>
          <a:p>
            <a:r>
              <a:rPr lang="es-MX" sz="1600" dirty="0">
                <a:solidFill>
                  <a:schemeClr val="bg1"/>
                </a:solidFill>
              </a:rPr>
              <a:t>1 Se recupera la página con los valores: 105 – 320. </a:t>
            </a:r>
            <a:br>
              <a:rPr lang="es-MX" sz="1600" dirty="0">
                <a:solidFill>
                  <a:schemeClr val="bg1"/>
                </a:solidFill>
              </a:rPr>
            </a:br>
            <a:r>
              <a:rPr lang="es-MX" sz="1600" dirty="0">
                <a:solidFill>
                  <a:schemeClr val="bg1"/>
                </a:solidFill>
              </a:rPr>
              <a:t>2 Se evalúa si es página hoja. No lo es. </a:t>
            </a:r>
            <a:br>
              <a:rPr lang="es-MX" sz="1600" dirty="0">
                <a:solidFill>
                  <a:schemeClr val="bg1"/>
                </a:solidFill>
              </a:rPr>
            </a:br>
            <a:r>
              <a:rPr lang="es-MX" sz="1600" dirty="0">
                <a:solidFill>
                  <a:schemeClr val="bg1"/>
                </a:solidFill>
              </a:rPr>
              <a:t>3 Se compara el dato a insertar (120) con el valor 105. Es mayor y hay más elementos en la misma página, entonces se avanza al siguiente valor (320).</a:t>
            </a:r>
          </a:p>
          <a:p>
            <a:r>
              <a:rPr lang="es-MX" sz="1600" dirty="0">
                <a:solidFill>
                  <a:schemeClr val="bg1"/>
                </a:solidFill>
              </a:rPr>
              <a:t>4 Se compara el dato a insertar (120) con el valor 320. Es menor, entonces se toma la dirección de la página que está a la izquierda del 320.</a:t>
            </a:r>
            <a:br>
              <a:rPr lang="es-MX" sz="1600" dirty="0">
                <a:solidFill>
                  <a:schemeClr val="bg1"/>
                </a:solidFill>
              </a:rPr>
            </a:br>
            <a:r>
              <a:rPr lang="es-MX" sz="1600" dirty="0">
                <a:solidFill>
                  <a:schemeClr val="bg1"/>
                </a:solidFill>
              </a:rPr>
              <a:t> 5 Se recupera la página con los valores: 134 – 222 – 261 – 301. </a:t>
            </a:r>
            <a:br>
              <a:rPr lang="es-MX" sz="1600" dirty="0">
                <a:solidFill>
                  <a:schemeClr val="bg1"/>
                </a:solidFill>
              </a:rPr>
            </a:br>
            <a:r>
              <a:rPr lang="es-MX" sz="1600" dirty="0">
                <a:solidFill>
                  <a:schemeClr val="bg1"/>
                </a:solidFill>
              </a:rPr>
              <a:t>6 Se evalúa si es página hoja. Sí lo es. </a:t>
            </a:r>
            <a:br>
              <a:rPr lang="es-MX" sz="1600" dirty="0">
                <a:solidFill>
                  <a:schemeClr val="bg1"/>
                </a:solidFill>
              </a:rPr>
            </a:br>
            <a:r>
              <a:rPr lang="es-MX" sz="1600" dirty="0">
                <a:solidFill>
                  <a:schemeClr val="bg1"/>
                </a:solidFill>
              </a:rPr>
              <a:t>7 Se evalúa si el total de elementos almacenados (4) es menor a 2n. No lo es. </a:t>
            </a:r>
            <a:br>
              <a:rPr lang="es-MX" sz="1600" dirty="0">
                <a:solidFill>
                  <a:schemeClr val="bg1"/>
                </a:solidFill>
              </a:rPr>
            </a:br>
            <a:r>
              <a:rPr lang="es-MX" sz="1600" dirty="0">
                <a:solidFill>
                  <a:schemeClr val="bg1"/>
                </a:solidFill>
              </a:rPr>
              <a:t>8 Se divide la página en dos y el valor del medio (222) sube a la página padre, en la cual hay espacio. Los demás valores se distribuyen entre las dos nuevas páginas.</a:t>
            </a:r>
            <a:endParaRPr lang="es-AR" sz="1600" dirty="0">
              <a:solidFill>
                <a:schemeClr val="bg1"/>
              </a:solidFill>
            </a:endParaRPr>
          </a:p>
        </p:txBody>
      </p:sp>
      <p:pic>
        <p:nvPicPr>
          <p:cNvPr id="10" name="Imagen 9">
            <a:extLst>
              <a:ext uri="{FF2B5EF4-FFF2-40B4-BE49-F238E27FC236}">
                <a16:creationId xmlns:a16="http://schemas.microsoft.com/office/drawing/2014/main" id="{C5D58685-C748-4887-AE0F-2A265702FEBA}"/>
              </a:ext>
            </a:extLst>
          </p:cNvPr>
          <p:cNvPicPr>
            <a:picLocks noChangeAspect="1"/>
          </p:cNvPicPr>
          <p:nvPr/>
        </p:nvPicPr>
        <p:blipFill>
          <a:blip r:embed="rId2">
            <a:duotone>
              <a:prstClr val="black"/>
              <a:schemeClr val="accent5">
                <a:tint val="45000"/>
                <a:satMod val="400000"/>
              </a:schemeClr>
            </a:duotone>
          </a:blip>
          <a:stretch>
            <a:fillRect/>
          </a:stretch>
        </p:blipFill>
        <p:spPr>
          <a:xfrm>
            <a:off x="6483804" y="321850"/>
            <a:ext cx="5370524" cy="4363551"/>
          </a:xfrm>
          <a:prstGeom prst="rect">
            <a:avLst/>
          </a:prstGeom>
        </p:spPr>
      </p:pic>
      <p:sp>
        <p:nvSpPr>
          <p:cNvPr id="12" name="CuadroTexto 11">
            <a:extLst>
              <a:ext uri="{FF2B5EF4-FFF2-40B4-BE49-F238E27FC236}">
                <a16:creationId xmlns:a16="http://schemas.microsoft.com/office/drawing/2014/main" id="{787615A2-517F-442F-A9BF-E5F71C239F22}"/>
              </a:ext>
            </a:extLst>
          </p:cNvPr>
          <p:cNvSpPr txBox="1"/>
          <p:nvPr/>
        </p:nvSpPr>
        <p:spPr>
          <a:xfrm>
            <a:off x="6387879" y="4786690"/>
            <a:ext cx="5562374" cy="1569660"/>
          </a:xfrm>
          <a:prstGeom prst="rect">
            <a:avLst/>
          </a:prstGeom>
          <a:noFill/>
        </p:spPr>
        <p:txBody>
          <a:bodyPr wrap="square">
            <a:spAutoFit/>
          </a:bodyPr>
          <a:lstStyle/>
          <a:p>
            <a:r>
              <a:rPr lang="es-MX" sz="1600" dirty="0">
                <a:solidFill>
                  <a:schemeClr val="bg1"/>
                </a:solidFill>
              </a:rPr>
              <a:t>Como se puede apreciar en la figura 7.19, luego de insertar el valor 120 se modifica la estructura del árbol-B. La página en la que debía insertarse el nuevo dato estaba completa, por lo que se dividió en dos y subió el dato central a la página padre. Finalmente la página padre quedó con tres elementos y por lo tanto con cuatro descendientes</a:t>
            </a:r>
            <a:endParaRPr lang="es-AR" sz="1600" dirty="0">
              <a:solidFill>
                <a:schemeClr val="bg1"/>
              </a:solidFill>
            </a:endParaRPr>
          </a:p>
        </p:txBody>
      </p:sp>
    </p:spTree>
    <p:extLst>
      <p:ext uri="{BB962C8B-B14F-4D97-AF65-F5344CB8AC3E}">
        <p14:creationId xmlns:p14="http://schemas.microsoft.com/office/powerpoint/2010/main" val="39362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5397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sp>
        <p:nvSpPr>
          <p:cNvPr id="6" name="CuadroTexto 5">
            <a:extLst>
              <a:ext uri="{FF2B5EF4-FFF2-40B4-BE49-F238E27FC236}">
                <a16:creationId xmlns:a16="http://schemas.microsoft.com/office/drawing/2014/main" id="{286C5C92-E42E-4462-805B-9103392BDA50}"/>
              </a:ext>
            </a:extLst>
          </p:cNvPr>
          <p:cNvSpPr txBox="1"/>
          <p:nvPr/>
        </p:nvSpPr>
        <p:spPr>
          <a:xfrm>
            <a:off x="273504" y="578223"/>
            <a:ext cx="11644992" cy="923330"/>
          </a:xfrm>
          <a:prstGeom prst="rect">
            <a:avLst/>
          </a:prstGeom>
          <a:noFill/>
        </p:spPr>
        <p:txBody>
          <a:bodyPr wrap="square">
            <a:spAutoFit/>
          </a:bodyPr>
          <a:lstStyle/>
          <a:p>
            <a:r>
              <a:rPr lang="es-MX" dirty="0">
                <a:solidFill>
                  <a:schemeClr val="bg1"/>
                </a:solidFill>
              </a:rPr>
              <a:t>A continuación se presenta un ejemplo en el cual la estructura del árbol se modifica en cuanto al número de páginas y a la altura. En el árbol-B, de grado 2, de la figura 7.20 se quiere insertar el valor 850. La tabla 7.7 muestra las operaciones que se realizaron al aplicar el algoritmo de inserción.</a:t>
            </a:r>
            <a:endParaRPr lang="es-AR" dirty="0">
              <a:solidFill>
                <a:schemeClr val="bg1"/>
              </a:solidFill>
            </a:endParaRPr>
          </a:p>
        </p:txBody>
      </p:sp>
      <p:sp>
        <p:nvSpPr>
          <p:cNvPr id="8" name="CuadroTexto 7">
            <a:extLst>
              <a:ext uri="{FF2B5EF4-FFF2-40B4-BE49-F238E27FC236}">
                <a16:creationId xmlns:a16="http://schemas.microsoft.com/office/drawing/2014/main" id="{CE538D2D-ED21-422B-B6C5-EC9EB3F2241B}"/>
              </a:ext>
            </a:extLst>
          </p:cNvPr>
          <p:cNvSpPr txBox="1"/>
          <p:nvPr/>
        </p:nvSpPr>
        <p:spPr>
          <a:xfrm>
            <a:off x="273504" y="1739702"/>
            <a:ext cx="6096000" cy="4616648"/>
          </a:xfrm>
          <a:prstGeom prst="rect">
            <a:avLst/>
          </a:prstGeom>
          <a:noFill/>
        </p:spPr>
        <p:txBody>
          <a:bodyPr wrap="square">
            <a:spAutoFit/>
          </a:bodyPr>
          <a:lstStyle/>
          <a:p>
            <a:r>
              <a:rPr lang="es-MX" sz="1400" dirty="0">
                <a:solidFill>
                  <a:schemeClr val="bg1"/>
                </a:solidFill>
              </a:rPr>
              <a:t>1 Se recupera la página con los valores: 105 – 320 – 505 – 720 </a:t>
            </a:r>
            <a:br>
              <a:rPr lang="es-MX" sz="1400" dirty="0">
                <a:solidFill>
                  <a:schemeClr val="bg1"/>
                </a:solidFill>
              </a:rPr>
            </a:br>
            <a:r>
              <a:rPr lang="es-MX" sz="1400" dirty="0">
                <a:solidFill>
                  <a:schemeClr val="bg1"/>
                </a:solidFill>
              </a:rPr>
              <a:t>2 Se evalúa si es página hoja. No lo es. </a:t>
            </a:r>
            <a:br>
              <a:rPr lang="es-MX" sz="1400" dirty="0">
                <a:solidFill>
                  <a:schemeClr val="bg1"/>
                </a:solidFill>
              </a:rPr>
            </a:br>
            <a:r>
              <a:rPr lang="es-MX" sz="1400" dirty="0">
                <a:solidFill>
                  <a:schemeClr val="bg1"/>
                </a:solidFill>
              </a:rPr>
              <a:t>3 Se compara el dato a insertar (850) con el valor 105. Es mayor y hay más elementos en la misma página, entonces se avanza al siguiente valor (320). </a:t>
            </a:r>
            <a:br>
              <a:rPr lang="es-MX" sz="1400" dirty="0">
                <a:solidFill>
                  <a:schemeClr val="bg1"/>
                </a:solidFill>
              </a:rPr>
            </a:br>
            <a:r>
              <a:rPr lang="es-MX" sz="1400" dirty="0">
                <a:solidFill>
                  <a:schemeClr val="bg1"/>
                </a:solidFill>
              </a:rPr>
              <a:t>4 Se compara el dato a insertar (850) con el valor 320. Es mayor y hay más elementos en la misma página, entonces se avanza al siguiente valor (505). 5 Se compara el dato a insertar (850) con el valor 50</a:t>
            </a:r>
            <a:br>
              <a:rPr lang="es-MX" sz="1400" dirty="0">
                <a:solidFill>
                  <a:schemeClr val="bg1"/>
                </a:solidFill>
              </a:rPr>
            </a:br>
            <a:r>
              <a:rPr lang="es-MX" sz="1400" dirty="0">
                <a:solidFill>
                  <a:schemeClr val="bg1"/>
                </a:solidFill>
              </a:rPr>
              <a:t>5. Es mayor y hay más elementos en la misma página, entonces se avanza al siguiente valor (720). </a:t>
            </a:r>
            <a:br>
              <a:rPr lang="es-MX" sz="1400" dirty="0">
                <a:solidFill>
                  <a:schemeClr val="bg1"/>
                </a:solidFill>
              </a:rPr>
            </a:br>
            <a:r>
              <a:rPr lang="es-MX" sz="1400" dirty="0">
                <a:solidFill>
                  <a:schemeClr val="bg1"/>
                </a:solidFill>
              </a:rPr>
              <a:t>6 Se compara el dato a insertar (850) con el valor 720. Es mayor y ya no hay más elementos en la misma página, entonces se toma la dirección de la página que está a la derecha del 720. </a:t>
            </a:r>
            <a:br>
              <a:rPr lang="es-MX" sz="1400" dirty="0">
                <a:solidFill>
                  <a:schemeClr val="bg1"/>
                </a:solidFill>
              </a:rPr>
            </a:br>
            <a:r>
              <a:rPr lang="es-MX" sz="1400" dirty="0">
                <a:solidFill>
                  <a:schemeClr val="bg1"/>
                </a:solidFill>
              </a:rPr>
              <a:t>7 Se recupera la página con los valores: 765 – 800 – 801 – 976. </a:t>
            </a:r>
            <a:br>
              <a:rPr lang="es-MX" sz="1400" dirty="0">
                <a:solidFill>
                  <a:schemeClr val="bg1"/>
                </a:solidFill>
              </a:rPr>
            </a:br>
            <a:r>
              <a:rPr lang="es-MX" sz="1400" dirty="0">
                <a:solidFill>
                  <a:schemeClr val="bg1"/>
                </a:solidFill>
              </a:rPr>
              <a:t>8 Se evalúa si es página hoja. Sí lo es. </a:t>
            </a:r>
            <a:br>
              <a:rPr lang="es-MX" sz="1400" dirty="0">
                <a:solidFill>
                  <a:schemeClr val="bg1"/>
                </a:solidFill>
              </a:rPr>
            </a:br>
            <a:r>
              <a:rPr lang="es-MX" sz="1400" dirty="0">
                <a:solidFill>
                  <a:schemeClr val="bg1"/>
                </a:solidFill>
              </a:rPr>
              <a:t>9 Se evalúa si el total de elementos almacenados (4) es menor a 2n. No lo es. </a:t>
            </a:r>
            <a:br>
              <a:rPr lang="es-MX" sz="1400" dirty="0">
                <a:solidFill>
                  <a:schemeClr val="bg1"/>
                </a:solidFill>
              </a:rPr>
            </a:br>
            <a:r>
              <a:rPr lang="es-MX" sz="1400" dirty="0">
                <a:solidFill>
                  <a:schemeClr val="bg1"/>
                </a:solidFill>
              </a:rPr>
              <a:t>10 Se divide la página en dos y el valor del medio (801) sube a la página padre. Los demás valores se distribuyen entre las dos nuevas páginas. </a:t>
            </a:r>
            <a:br>
              <a:rPr lang="es-MX" sz="1400" dirty="0">
                <a:solidFill>
                  <a:schemeClr val="bg1"/>
                </a:solidFill>
              </a:rPr>
            </a:br>
            <a:r>
              <a:rPr lang="es-MX" sz="1400" dirty="0">
                <a:solidFill>
                  <a:schemeClr val="bg1"/>
                </a:solidFill>
              </a:rPr>
              <a:t>11 En la página padre no hay espacio, el número de elementos almacenados es igual a 2n. Por lo tanto, se debe dividir en dos y el dato del medio (505) debe guardarse en una página que será la nueva raíz del árbol. La altura del árbol crece en una unidad</a:t>
            </a:r>
            <a:endParaRPr lang="es-AR" sz="1400" dirty="0">
              <a:solidFill>
                <a:schemeClr val="bg1"/>
              </a:solidFill>
            </a:endParaRPr>
          </a:p>
        </p:txBody>
      </p:sp>
      <p:pic>
        <p:nvPicPr>
          <p:cNvPr id="10" name="Imagen 9">
            <a:extLst>
              <a:ext uri="{FF2B5EF4-FFF2-40B4-BE49-F238E27FC236}">
                <a16:creationId xmlns:a16="http://schemas.microsoft.com/office/drawing/2014/main" id="{2C1858C5-375E-4EEB-82D7-23DD15D3AD0B}"/>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98000"/>
                    </a14:imgEffect>
                  </a14:imgLayer>
                </a14:imgProps>
              </a:ext>
            </a:extLst>
          </a:blip>
          <a:stretch>
            <a:fillRect/>
          </a:stretch>
        </p:blipFill>
        <p:spPr>
          <a:xfrm>
            <a:off x="6502156" y="1444392"/>
            <a:ext cx="5416340" cy="4969119"/>
          </a:xfrm>
          <a:prstGeom prst="rect">
            <a:avLst/>
          </a:prstGeom>
        </p:spPr>
      </p:pic>
    </p:spTree>
    <p:extLst>
      <p:ext uri="{BB962C8B-B14F-4D97-AF65-F5344CB8AC3E}">
        <p14:creationId xmlns:p14="http://schemas.microsoft.com/office/powerpoint/2010/main" val="614578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4187493" cy="523220"/>
          </a:xfrm>
          <a:prstGeom prst="rect">
            <a:avLst/>
          </a:prstGeom>
          <a:noFill/>
        </p:spPr>
        <p:txBody>
          <a:bodyPr wrap="none" rtlCol="0">
            <a:spAutoFit/>
          </a:bodyPr>
          <a:lstStyle/>
          <a:p>
            <a:r>
              <a:rPr lang="es-AR" sz="2800" dirty="0">
                <a:solidFill>
                  <a:schemeClr val="bg1"/>
                </a:solidFill>
                <a:latin typeface="Segoe UI Variable Display" pitchFamily="2" charset="0"/>
              </a:rPr>
              <a:t>Grafos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Basic </a:t>
            </a:r>
            <a:r>
              <a:rPr lang="es-AR" sz="2800" dirty="0" err="1">
                <a:solidFill>
                  <a:schemeClr val="bg1"/>
                </a:solidFill>
              </a:rPr>
              <a:t>Terminology</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081B8295-C9CA-4BCA-A6D5-8B4FB9EDD587}"/>
              </a:ext>
            </a:extLst>
          </p:cNvPr>
          <p:cNvSpPr txBox="1"/>
          <p:nvPr/>
        </p:nvSpPr>
        <p:spPr>
          <a:xfrm>
            <a:off x="400498" y="895125"/>
            <a:ext cx="11184835" cy="584775"/>
          </a:xfrm>
          <a:prstGeom prst="rect">
            <a:avLst/>
          </a:prstGeom>
          <a:noFill/>
        </p:spPr>
        <p:txBody>
          <a:bodyPr wrap="square">
            <a:spAutoFit/>
          </a:bodyPr>
          <a:lstStyle/>
          <a:p>
            <a:r>
              <a:rPr lang="es-AR" sz="1600" dirty="0">
                <a:solidFill>
                  <a:schemeClr val="bg1"/>
                </a:solidFill>
              </a:rPr>
              <a:t>Primero deberíamos aprender acerca de un </a:t>
            </a:r>
            <a:r>
              <a:rPr lang="es-AR" sz="1600" b="1" dirty="0">
                <a:solidFill>
                  <a:schemeClr val="bg1"/>
                </a:solidFill>
              </a:rPr>
              <a:t>gráfico general </a:t>
            </a:r>
            <a:r>
              <a:rPr lang="es-AR" sz="1600" dirty="0">
                <a:solidFill>
                  <a:schemeClr val="bg1"/>
                </a:solidFill>
              </a:rPr>
              <a:t>porque los árboles pueden verse como gráficos restringidos.</a:t>
            </a:r>
            <a:br>
              <a:rPr lang="es-AR" sz="1600" dirty="0">
                <a:solidFill>
                  <a:schemeClr val="bg1"/>
                </a:solidFill>
              </a:rPr>
            </a:br>
            <a:r>
              <a:rPr lang="es-AR" sz="1600" dirty="0">
                <a:solidFill>
                  <a:schemeClr val="bg1"/>
                </a:solidFill>
              </a:rPr>
              <a:t> </a:t>
            </a:r>
          </a:p>
        </p:txBody>
      </p:sp>
      <p:sp>
        <p:nvSpPr>
          <p:cNvPr id="6" name="CuadroTexto 5">
            <a:extLst>
              <a:ext uri="{FF2B5EF4-FFF2-40B4-BE49-F238E27FC236}">
                <a16:creationId xmlns:a16="http://schemas.microsoft.com/office/drawing/2014/main" id="{89D8F65B-2E52-47E1-BEC6-FEA21A0CC0D0}"/>
              </a:ext>
            </a:extLst>
          </p:cNvPr>
          <p:cNvSpPr txBox="1"/>
          <p:nvPr/>
        </p:nvSpPr>
        <p:spPr>
          <a:xfrm>
            <a:off x="5093315" y="3716241"/>
            <a:ext cx="3657600" cy="2893100"/>
          </a:xfrm>
          <a:prstGeom prst="rect">
            <a:avLst/>
          </a:prstGeom>
          <a:noFill/>
        </p:spPr>
        <p:txBody>
          <a:bodyPr wrap="square">
            <a:spAutoFit/>
          </a:bodyPr>
          <a:lstStyle/>
          <a:p>
            <a:r>
              <a:rPr lang="es-AR" sz="1600" dirty="0" err="1">
                <a:solidFill>
                  <a:schemeClr val="accent1">
                    <a:lumMod val="60000"/>
                    <a:lumOff val="40000"/>
                  </a:schemeClr>
                </a:solidFill>
              </a:rPr>
              <a:t>Adjacent</a:t>
            </a:r>
            <a:r>
              <a:rPr lang="es-AR" sz="1600" dirty="0">
                <a:solidFill>
                  <a:schemeClr val="accent1">
                    <a:lumMod val="60000"/>
                    <a:lumOff val="40000"/>
                  </a:schemeClr>
                </a:solidFill>
              </a:rPr>
              <a:t> </a:t>
            </a:r>
            <a:r>
              <a:rPr lang="es-AR" sz="1600" dirty="0" err="1">
                <a:solidFill>
                  <a:schemeClr val="accent1">
                    <a:lumMod val="60000"/>
                    <a:lumOff val="40000"/>
                  </a:schemeClr>
                </a:solidFill>
              </a:rPr>
              <a:t>Nodes</a:t>
            </a:r>
            <a:endParaRPr lang="es-AR" sz="1600" dirty="0">
              <a:solidFill>
                <a:schemeClr val="accent1">
                  <a:lumMod val="60000"/>
                  <a:lumOff val="40000"/>
                </a:schemeClr>
              </a:solidFill>
            </a:endParaRPr>
          </a:p>
          <a:p>
            <a:r>
              <a:rPr lang="es-AR" sz="1600" dirty="0" err="1">
                <a:solidFill>
                  <a:schemeClr val="accent1">
                    <a:lumMod val="60000"/>
                    <a:lumOff val="40000"/>
                  </a:schemeClr>
                </a:solidFill>
              </a:rPr>
              <a:t>Directed</a:t>
            </a:r>
            <a:r>
              <a:rPr lang="es-AR" sz="1600" dirty="0">
                <a:solidFill>
                  <a:schemeClr val="accent1">
                    <a:lumMod val="60000"/>
                    <a:lumOff val="40000"/>
                  </a:schemeClr>
                </a:solidFill>
              </a:rPr>
              <a:t> and </a:t>
            </a:r>
            <a:r>
              <a:rPr lang="es-AR" sz="1600" dirty="0" err="1">
                <a:solidFill>
                  <a:schemeClr val="accent1">
                    <a:lumMod val="60000"/>
                    <a:lumOff val="40000"/>
                  </a:schemeClr>
                </a:solidFill>
              </a:rPr>
              <a:t>Undirected</a:t>
            </a:r>
            <a:r>
              <a:rPr lang="es-AR" sz="1600" dirty="0">
                <a:solidFill>
                  <a:schemeClr val="accent1">
                    <a:lumMod val="60000"/>
                    <a:lumOff val="40000"/>
                  </a:schemeClr>
                </a:solidFill>
              </a:rPr>
              <a:t> </a:t>
            </a:r>
            <a:r>
              <a:rPr lang="es-AR" sz="1600" dirty="0" err="1">
                <a:solidFill>
                  <a:schemeClr val="accent1">
                    <a:lumMod val="60000"/>
                    <a:lumOff val="40000"/>
                  </a:schemeClr>
                </a:solidFill>
              </a:rPr>
              <a:t>Graphs</a:t>
            </a:r>
            <a:endParaRPr lang="es-AR" sz="1600" dirty="0">
              <a:solidFill>
                <a:schemeClr val="accent1">
                  <a:lumMod val="60000"/>
                  <a:lumOff val="40000"/>
                </a:schemeClr>
              </a:solidFill>
            </a:endParaRPr>
          </a:p>
          <a:p>
            <a:r>
              <a:rPr lang="es-AR" sz="1600" dirty="0" err="1">
                <a:solidFill>
                  <a:schemeClr val="accent1">
                    <a:lumMod val="60000"/>
                    <a:lumOff val="40000"/>
                  </a:schemeClr>
                </a:solidFill>
              </a:rPr>
              <a:t>Parallel</a:t>
            </a:r>
            <a:r>
              <a:rPr lang="es-AR" sz="1600" dirty="0">
                <a:solidFill>
                  <a:schemeClr val="accent1">
                    <a:lumMod val="60000"/>
                    <a:lumOff val="40000"/>
                  </a:schemeClr>
                </a:solidFill>
              </a:rPr>
              <a:t> </a:t>
            </a:r>
            <a:r>
              <a:rPr lang="es-AR" sz="1600" dirty="0" err="1">
                <a:solidFill>
                  <a:schemeClr val="accent1">
                    <a:lumMod val="60000"/>
                    <a:lumOff val="40000"/>
                  </a:schemeClr>
                </a:solidFill>
              </a:rPr>
              <a:t>Edges</a:t>
            </a:r>
            <a:r>
              <a:rPr lang="es-AR" sz="1600" dirty="0">
                <a:solidFill>
                  <a:schemeClr val="accent1">
                    <a:lumMod val="60000"/>
                    <a:lumOff val="40000"/>
                  </a:schemeClr>
                </a:solidFill>
              </a:rPr>
              <a:t> and </a:t>
            </a:r>
            <a:r>
              <a:rPr lang="es-AR" sz="1600" dirty="0" err="1">
                <a:solidFill>
                  <a:schemeClr val="accent1">
                    <a:lumMod val="60000"/>
                    <a:lumOff val="40000"/>
                  </a:schemeClr>
                </a:solidFill>
              </a:rPr>
              <a:t>Multigraph</a:t>
            </a:r>
            <a:endParaRPr lang="es-AR" sz="1600" dirty="0">
              <a:solidFill>
                <a:schemeClr val="accent1">
                  <a:lumMod val="60000"/>
                  <a:lumOff val="40000"/>
                </a:schemeClr>
              </a:solidFill>
            </a:endParaRPr>
          </a:p>
          <a:p>
            <a:r>
              <a:rPr lang="es-AR" sz="1600" dirty="0" err="1">
                <a:solidFill>
                  <a:schemeClr val="accent1">
                    <a:lumMod val="60000"/>
                    <a:lumOff val="40000"/>
                  </a:schemeClr>
                </a:solidFill>
              </a:rPr>
              <a:t>Weighted</a:t>
            </a:r>
            <a:r>
              <a:rPr lang="es-AR" sz="1600" dirty="0">
                <a:solidFill>
                  <a:schemeClr val="accent1">
                    <a:lumMod val="60000"/>
                    <a:lumOff val="40000"/>
                  </a:schemeClr>
                </a:solidFill>
              </a:rPr>
              <a:t> </a:t>
            </a:r>
            <a:r>
              <a:rPr lang="es-AR" sz="1600" dirty="0" err="1">
                <a:solidFill>
                  <a:schemeClr val="accent1">
                    <a:lumMod val="60000"/>
                    <a:lumOff val="40000"/>
                  </a:schemeClr>
                </a:solidFill>
              </a:rPr>
              <a:t>Graph</a:t>
            </a:r>
            <a:endParaRPr lang="es-AR" sz="1600" dirty="0">
              <a:solidFill>
                <a:schemeClr val="accent1">
                  <a:lumMod val="60000"/>
                  <a:lumOff val="40000"/>
                </a:schemeClr>
              </a:solidFill>
            </a:endParaRPr>
          </a:p>
          <a:p>
            <a:r>
              <a:rPr lang="en-US" sz="1600" dirty="0">
                <a:solidFill>
                  <a:schemeClr val="accent1">
                    <a:lumMod val="60000"/>
                    <a:lumOff val="40000"/>
                  </a:schemeClr>
                </a:solidFill>
              </a:rPr>
              <a:t>Null Graph and Isolated Vertex</a:t>
            </a:r>
          </a:p>
          <a:p>
            <a:r>
              <a:rPr lang="es-AR" sz="1600" dirty="0" err="1">
                <a:solidFill>
                  <a:schemeClr val="accent1">
                    <a:lumMod val="60000"/>
                    <a:lumOff val="40000"/>
                  </a:schemeClr>
                </a:solidFill>
              </a:rPr>
              <a:t>Degree</a:t>
            </a:r>
            <a:r>
              <a:rPr lang="es-AR" sz="1600" dirty="0">
                <a:solidFill>
                  <a:schemeClr val="accent1">
                    <a:lumMod val="60000"/>
                    <a:lumOff val="40000"/>
                  </a:schemeClr>
                </a:solidFill>
              </a:rPr>
              <a:t> </a:t>
            </a:r>
            <a:r>
              <a:rPr lang="es-AR" sz="1600" dirty="0" err="1">
                <a:solidFill>
                  <a:schemeClr val="accent1">
                    <a:lumMod val="60000"/>
                    <a:lumOff val="40000"/>
                  </a:schemeClr>
                </a:solidFill>
              </a:rPr>
              <a:t>of</a:t>
            </a:r>
            <a:r>
              <a:rPr lang="es-AR" sz="1600" dirty="0">
                <a:solidFill>
                  <a:schemeClr val="accent1">
                    <a:lumMod val="60000"/>
                    <a:lumOff val="40000"/>
                  </a:schemeClr>
                </a:solidFill>
              </a:rPr>
              <a:t> </a:t>
            </a:r>
            <a:r>
              <a:rPr lang="es-AR" sz="1600" dirty="0" err="1">
                <a:solidFill>
                  <a:schemeClr val="accent1">
                    <a:lumMod val="60000"/>
                    <a:lumOff val="40000"/>
                  </a:schemeClr>
                </a:solidFill>
              </a:rPr>
              <a:t>Vertex</a:t>
            </a:r>
            <a:endParaRPr lang="en-US" sz="1600" dirty="0">
              <a:solidFill>
                <a:schemeClr val="accent1">
                  <a:lumMod val="60000"/>
                  <a:lumOff val="40000"/>
                </a:schemeClr>
              </a:solidFill>
            </a:endParaRPr>
          </a:p>
          <a:p>
            <a:r>
              <a:rPr lang="es-AR" sz="1600" dirty="0" err="1">
                <a:solidFill>
                  <a:schemeClr val="accent1">
                    <a:lumMod val="60000"/>
                    <a:lumOff val="40000"/>
                  </a:schemeClr>
                </a:solidFill>
              </a:rPr>
              <a:t>Paths</a:t>
            </a:r>
            <a:r>
              <a:rPr lang="es-AR" sz="1600" dirty="0">
                <a:solidFill>
                  <a:schemeClr val="accent1">
                    <a:lumMod val="60000"/>
                    <a:lumOff val="40000"/>
                  </a:schemeClr>
                </a:solidFill>
              </a:rPr>
              <a:t> and </a:t>
            </a:r>
            <a:r>
              <a:rPr lang="es-AR" sz="1600" dirty="0" err="1">
                <a:solidFill>
                  <a:schemeClr val="accent1">
                    <a:lumMod val="60000"/>
                    <a:lumOff val="40000"/>
                  </a:schemeClr>
                </a:solidFill>
              </a:rPr>
              <a:t>Circuits</a:t>
            </a:r>
            <a:endParaRPr lang="es-AR" sz="1600" dirty="0">
              <a:solidFill>
                <a:schemeClr val="accent1">
                  <a:lumMod val="60000"/>
                  <a:lumOff val="40000"/>
                </a:schemeClr>
              </a:solidFill>
            </a:endParaRPr>
          </a:p>
          <a:p>
            <a:r>
              <a:rPr lang="es-AR" sz="1600" dirty="0" err="1">
                <a:solidFill>
                  <a:schemeClr val="accent1">
                    <a:lumMod val="60000"/>
                    <a:lumOff val="40000"/>
                  </a:schemeClr>
                </a:solidFill>
              </a:rPr>
              <a:t>Connectivity</a:t>
            </a:r>
            <a:endParaRPr lang="es-AR" sz="1600" dirty="0">
              <a:solidFill>
                <a:schemeClr val="accent1">
                  <a:lumMod val="60000"/>
                  <a:lumOff val="40000"/>
                </a:schemeClr>
              </a:solidFill>
            </a:endParaRPr>
          </a:p>
          <a:p>
            <a:r>
              <a:rPr lang="es-AR" sz="1600" dirty="0" err="1">
                <a:solidFill>
                  <a:schemeClr val="accent1">
                    <a:lumMod val="60000"/>
                    <a:lumOff val="40000"/>
                  </a:schemeClr>
                </a:solidFill>
              </a:rPr>
              <a:t>Trees</a:t>
            </a:r>
            <a:endParaRPr lang="es-AR" sz="1600" dirty="0">
              <a:solidFill>
                <a:schemeClr val="accent1">
                  <a:lumMod val="60000"/>
                  <a:lumOff val="40000"/>
                </a:schemeClr>
              </a:solidFill>
            </a:endParaRPr>
          </a:p>
          <a:p>
            <a:r>
              <a:rPr lang="es-AR" sz="1600" dirty="0">
                <a:solidFill>
                  <a:schemeClr val="accent1">
                    <a:lumMod val="60000"/>
                    <a:lumOff val="40000"/>
                  </a:schemeClr>
                </a:solidFill>
              </a:rPr>
              <a:t>Forest and </a:t>
            </a:r>
            <a:r>
              <a:rPr lang="es-AR" sz="1600" dirty="0" err="1">
                <a:solidFill>
                  <a:schemeClr val="accent1">
                    <a:lumMod val="60000"/>
                    <a:lumOff val="40000"/>
                  </a:schemeClr>
                </a:solidFill>
              </a:rPr>
              <a:t>Trees</a:t>
            </a:r>
            <a:endParaRPr lang="es-AR" sz="1600" dirty="0">
              <a:solidFill>
                <a:schemeClr val="accent1">
                  <a:lumMod val="60000"/>
                  <a:lumOff val="40000"/>
                </a:schemeClr>
              </a:solidFill>
            </a:endParaRPr>
          </a:p>
          <a:p>
            <a:endParaRPr lang="es-AR" sz="1600" dirty="0">
              <a:solidFill>
                <a:schemeClr val="accent1">
                  <a:lumMod val="60000"/>
                  <a:lumOff val="40000"/>
                </a:schemeClr>
              </a:solidFill>
            </a:endParaRPr>
          </a:p>
        </p:txBody>
      </p:sp>
      <p:sp>
        <p:nvSpPr>
          <p:cNvPr id="7" name="Rectangle 1">
            <a:extLst>
              <a:ext uri="{FF2B5EF4-FFF2-40B4-BE49-F238E27FC236}">
                <a16:creationId xmlns:a16="http://schemas.microsoft.com/office/drawing/2014/main" id="{E9C0AA77-55A6-4BD4-AA00-A4F6353B1E05}"/>
              </a:ext>
            </a:extLst>
          </p:cNvPr>
          <p:cNvSpPr>
            <a:spLocks noChangeArrowheads="1"/>
          </p:cNvSpPr>
          <p:nvPr/>
        </p:nvSpPr>
        <p:spPr bwMode="auto">
          <a:xfrm>
            <a:off x="1156792" y="3774502"/>
            <a:ext cx="3357349" cy="2242292"/>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Nodos adyacentes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Gráficos dirigidos y no dirigidos Bordes paralelos y </a:t>
            </a:r>
            <a:r>
              <a:rPr lang="es-ES" altLang="es-AR" sz="1600" dirty="0" err="1">
                <a:solidFill>
                  <a:schemeClr val="accent1">
                    <a:lumMod val="60000"/>
                    <a:lumOff val="40000"/>
                  </a:schemeClr>
                </a:solidFill>
              </a:rPr>
              <a:t>multigrafico</a:t>
            </a:r>
            <a:r>
              <a:rPr lang="es-ES" altLang="es-AR" sz="1600" dirty="0">
                <a:solidFill>
                  <a:schemeClr val="accent1">
                    <a:lumMod val="60000"/>
                    <a:lumOff val="40000"/>
                  </a:schemeClr>
                </a:solidFill>
              </a:rPr>
              <a:t> Gráfico ponderado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Gráfico nulo y vértice aislado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Grado de vértice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Caminos y circuitos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Conectividad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AR" sz="1600" dirty="0">
                <a:solidFill>
                  <a:schemeClr val="accent1">
                    <a:lumMod val="60000"/>
                    <a:lumOff val="40000"/>
                  </a:schemeClr>
                </a:solidFill>
              </a:rPr>
              <a:t>Árboles Bosque y arboles </a:t>
            </a:r>
          </a:p>
        </p:txBody>
      </p:sp>
      <p:sp>
        <p:nvSpPr>
          <p:cNvPr id="8" name="CuadroTexto 7">
            <a:extLst>
              <a:ext uri="{FF2B5EF4-FFF2-40B4-BE49-F238E27FC236}">
                <a16:creationId xmlns:a16="http://schemas.microsoft.com/office/drawing/2014/main" id="{D521136C-9447-4739-BD6A-DC211DF9C165}"/>
              </a:ext>
            </a:extLst>
          </p:cNvPr>
          <p:cNvSpPr txBox="1"/>
          <p:nvPr/>
        </p:nvSpPr>
        <p:spPr>
          <a:xfrm>
            <a:off x="400498" y="3212733"/>
            <a:ext cx="3658502" cy="338554"/>
          </a:xfrm>
          <a:prstGeom prst="rect">
            <a:avLst/>
          </a:prstGeom>
          <a:noFill/>
        </p:spPr>
        <p:txBody>
          <a:bodyPr wrap="none" rtlCol="0">
            <a:spAutoFit/>
          </a:bodyPr>
          <a:lstStyle/>
          <a:p>
            <a:r>
              <a:rPr lang="es-AR" sz="1600" dirty="0">
                <a:solidFill>
                  <a:schemeClr val="accent1">
                    <a:lumMod val="60000"/>
                    <a:lumOff val="40000"/>
                  </a:schemeClr>
                </a:solidFill>
              </a:rPr>
              <a:t>Estaremos Conceptualizando lo Siguiente:</a:t>
            </a:r>
          </a:p>
        </p:txBody>
      </p:sp>
      <p:pic>
        <p:nvPicPr>
          <p:cNvPr id="3" name="Imagen 2">
            <a:extLst>
              <a:ext uri="{FF2B5EF4-FFF2-40B4-BE49-F238E27FC236}">
                <a16:creationId xmlns:a16="http://schemas.microsoft.com/office/drawing/2014/main" id="{F70ADA90-6D60-804C-5BE9-7836A12030ED}"/>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Lst>
          </a:blip>
          <a:stretch>
            <a:fillRect/>
          </a:stretch>
        </p:blipFill>
        <p:spPr>
          <a:xfrm>
            <a:off x="6756469" y="1619475"/>
            <a:ext cx="4547636" cy="1232181"/>
          </a:xfrm>
          <a:prstGeom prst="rect">
            <a:avLst/>
          </a:prstGeom>
        </p:spPr>
      </p:pic>
      <p:sp>
        <p:nvSpPr>
          <p:cNvPr id="9" name="CuadroTexto 8">
            <a:extLst>
              <a:ext uri="{FF2B5EF4-FFF2-40B4-BE49-F238E27FC236}">
                <a16:creationId xmlns:a16="http://schemas.microsoft.com/office/drawing/2014/main" id="{0D7851BD-E4FF-C393-88E4-5E030D29D0FE}"/>
              </a:ext>
            </a:extLst>
          </p:cNvPr>
          <p:cNvSpPr txBox="1"/>
          <p:nvPr/>
        </p:nvSpPr>
        <p:spPr>
          <a:xfrm>
            <a:off x="546272" y="1619475"/>
            <a:ext cx="6096000" cy="1323439"/>
          </a:xfrm>
          <a:prstGeom prst="rect">
            <a:avLst/>
          </a:prstGeom>
          <a:noFill/>
        </p:spPr>
        <p:txBody>
          <a:bodyPr wrap="square">
            <a:spAutoFit/>
          </a:bodyPr>
          <a:lstStyle/>
          <a:p>
            <a:r>
              <a:rPr lang="es-MX" sz="1600" dirty="0">
                <a:solidFill>
                  <a:schemeClr val="bg1"/>
                </a:solidFill>
              </a:rPr>
              <a:t>Un gráfico G consta de un conjunto no vacío V, un conjunto E y un mapeo del conjunto E al conjunto V. Aquí, V es el conjunto de nodos, también llamados puntos de vértices, del gráfico, y E es el conjunto de aristas del gráfico. Para gráficos finitos, V y E son finitos. Podemos representarlos como G = (V, E).</a:t>
            </a:r>
          </a:p>
        </p:txBody>
      </p:sp>
    </p:spTree>
    <p:extLst>
      <p:ext uri="{BB962C8B-B14F-4D97-AF65-F5344CB8AC3E}">
        <p14:creationId xmlns:p14="http://schemas.microsoft.com/office/powerpoint/2010/main" val="481869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 - Eliminación en árboles-B</a:t>
            </a:r>
            <a:endParaRPr lang="es-ES" sz="3200" dirty="0">
              <a:solidFill>
                <a:schemeClr val="bg1"/>
              </a:solidFill>
            </a:endParaRPr>
          </a:p>
        </p:txBody>
      </p:sp>
      <p:sp>
        <p:nvSpPr>
          <p:cNvPr id="6" name="CuadroTexto 5">
            <a:extLst>
              <a:ext uri="{FF2B5EF4-FFF2-40B4-BE49-F238E27FC236}">
                <a16:creationId xmlns:a16="http://schemas.microsoft.com/office/drawing/2014/main" id="{C9902B40-41CE-4DFD-ACED-94B206C2F412}"/>
              </a:ext>
            </a:extLst>
          </p:cNvPr>
          <p:cNvSpPr txBox="1"/>
          <p:nvPr/>
        </p:nvSpPr>
        <p:spPr>
          <a:xfrm>
            <a:off x="273504" y="959223"/>
            <a:ext cx="11442246" cy="5755422"/>
          </a:xfrm>
          <a:prstGeom prst="rect">
            <a:avLst/>
          </a:prstGeom>
          <a:noFill/>
        </p:spPr>
        <p:txBody>
          <a:bodyPr wrap="square">
            <a:spAutoFit/>
          </a:bodyPr>
          <a:lstStyle/>
          <a:p>
            <a:r>
              <a:rPr lang="es-MX" sz="1600" dirty="0">
                <a:solidFill>
                  <a:schemeClr val="bg1"/>
                </a:solidFill>
              </a:rPr>
              <a:t>La operación de </a:t>
            </a:r>
            <a:r>
              <a:rPr lang="es-MX" sz="1600" b="1" dirty="0">
                <a:solidFill>
                  <a:schemeClr val="bg1"/>
                </a:solidFill>
              </a:rPr>
              <a:t>eliminación</a:t>
            </a:r>
            <a:r>
              <a:rPr lang="es-MX" sz="1600" dirty="0">
                <a:solidFill>
                  <a:schemeClr val="bg1"/>
                </a:solidFill>
              </a:rPr>
              <a:t> consiste en quitar un elemento del árbol-B cuidando que mantenga las propiedades vistas. Es decir, el número de datos en cada página debe ser mayor o igual a n y menor o igual a 2n. Los pasos para llevar a cabo esta operación son los siguientes: </a:t>
            </a:r>
            <a:br>
              <a:rPr lang="es-MX" sz="1600" dirty="0">
                <a:solidFill>
                  <a:schemeClr val="bg1"/>
                </a:solidFill>
              </a:rPr>
            </a:br>
            <a:r>
              <a:rPr lang="es-MX" sz="1600" dirty="0">
                <a:solidFill>
                  <a:schemeClr val="bg1"/>
                </a:solidFill>
              </a:rPr>
              <a:t>1. Se recupera una página (la primera vez es la página raíz) y se la lleva a memoria. </a:t>
            </a:r>
            <a:br>
              <a:rPr lang="es-MX" sz="1600" dirty="0">
                <a:solidFill>
                  <a:schemeClr val="bg1"/>
                </a:solidFill>
              </a:rPr>
            </a:br>
            <a:r>
              <a:rPr lang="es-MX" sz="1600" dirty="0">
                <a:solidFill>
                  <a:schemeClr val="bg1"/>
                </a:solidFill>
              </a:rPr>
              <a:t>2. Se evalúa si la página está vacía.</a:t>
            </a:r>
            <a:br>
              <a:rPr lang="es-MX" sz="1600" dirty="0">
                <a:solidFill>
                  <a:schemeClr val="bg1"/>
                </a:solidFill>
              </a:rPr>
            </a:br>
            <a:r>
              <a:rPr lang="es-MX" sz="1600" dirty="0">
                <a:solidFill>
                  <a:schemeClr val="bg1"/>
                </a:solidFill>
              </a:rPr>
              <a:t>    2.1. Si la respuesta es afirmativa, entonces la operación de eliminación termina con fracaso. </a:t>
            </a:r>
            <a:br>
              <a:rPr lang="es-MX" sz="1600" dirty="0">
                <a:solidFill>
                  <a:schemeClr val="bg1"/>
                </a:solidFill>
              </a:rPr>
            </a:br>
            <a:r>
              <a:rPr lang="es-MX" sz="1600" dirty="0">
                <a:solidFill>
                  <a:schemeClr val="bg1"/>
                </a:solidFill>
              </a:rPr>
              <a:t>    2.2. Si la respuesta es negativa, entonces ir al paso 3. </a:t>
            </a:r>
            <a:br>
              <a:rPr lang="es-MX" sz="1600" dirty="0">
                <a:solidFill>
                  <a:schemeClr val="bg1"/>
                </a:solidFill>
              </a:rPr>
            </a:br>
            <a:r>
              <a:rPr lang="es-MX" sz="1600" dirty="0">
                <a:solidFill>
                  <a:schemeClr val="bg1"/>
                </a:solidFill>
              </a:rPr>
              <a:t>3. Se compara el dato a eliminar con cada elemento almacenado en la página. </a:t>
            </a:r>
            <a:br>
              <a:rPr lang="es-MX" sz="1600" dirty="0">
                <a:solidFill>
                  <a:schemeClr val="bg1"/>
                </a:solidFill>
              </a:rPr>
            </a:br>
            <a:r>
              <a:rPr lang="es-MX" sz="1600" dirty="0">
                <a:solidFill>
                  <a:schemeClr val="bg1"/>
                </a:solidFill>
              </a:rPr>
              <a:t>    3.1. Si es igual, entonces se elimina y se procede de la siguiente manera: </a:t>
            </a:r>
            <a:br>
              <a:rPr lang="es-MX" sz="1600" dirty="0">
                <a:solidFill>
                  <a:schemeClr val="bg1"/>
                </a:solidFill>
              </a:rPr>
            </a:br>
            <a:r>
              <a:rPr lang="es-MX" sz="1600" dirty="0">
                <a:solidFill>
                  <a:schemeClr val="bg1"/>
                </a:solidFill>
              </a:rPr>
              <a:t>             3.1.1. Si el dato estaba en una página hoja y el número de elementos de ésta sigue siendo un valor comprendido entre n y 2n, entonces la operación de eliminación termina. </a:t>
            </a:r>
            <a:br>
              <a:rPr lang="es-MX" sz="1600" dirty="0">
                <a:solidFill>
                  <a:schemeClr val="bg1"/>
                </a:solidFill>
              </a:rPr>
            </a:br>
            <a:r>
              <a:rPr lang="es-MX" sz="1600" dirty="0">
                <a:solidFill>
                  <a:schemeClr val="bg1"/>
                </a:solidFill>
              </a:rPr>
              <a:t>              3.1.2. Si el dato estaba en una página y el número de elementos de ésta queda menor que n, entonces se debe bajar el dato más cercano de la página padre y sustituirlo por el que se encuentre más a la izquierda del subárbol derecho o por el que se encuentre más a la derecha del subárbol izquierdo, siempre que esta página no pierda la condición y se fusionan. </a:t>
            </a:r>
            <a:br>
              <a:rPr lang="es-MX" sz="1600" dirty="0">
                <a:solidFill>
                  <a:schemeClr val="bg1"/>
                </a:solidFill>
              </a:rPr>
            </a:br>
            <a:r>
              <a:rPr lang="es-MX" sz="1600" dirty="0">
                <a:solidFill>
                  <a:schemeClr val="bg1"/>
                </a:solidFill>
              </a:rPr>
              <a:t>               3.1.3. Si el dato estaba en la página raíz o en una página intermedia, entonces se debe sustituir por el que se encuentre más a la izquierda del subárbol derecho o por el que se encuentre más a la derecha del subárbol izquierdo, siempre que esta página no pierda la condición. Si es así, termina la eliminación con éxito. En caso contrario, se debe bajar el dato más cercano de la página padre y fusionar las páginas que son hijas de éste. </a:t>
            </a:r>
            <a:br>
              <a:rPr lang="es-MX" sz="1600" dirty="0">
                <a:solidFill>
                  <a:schemeClr val="bg1"/>
                </a:solidFill>
              </a:rPr>
            </a:br>
            <a:r>
              <a:rPr lang="es-MX" sz="1600" dirty="0">
                <a:solidFill>
                  <a:schemeClr val="bg1"/>
                </a:solidFill>
              </a:rPr>
              <a:t>     3.2. Si es menor se toma la dirección de sus descendientes por el lado izquierdo y se regresa al paso 1. </a:t>
            </a:r>
            <a:br>
              <a:rPr lang="es-MX" sz="1600" dirty="0">
                <a:solidFill>
                  <a:schemeClr val="bg1"/>
                </a:solidFill>
              </a:rPr>
            </a:br>
            <a:r>
              <a:rPr lang="es-MX" sz="1600" dirty="0">
                <a:solidFill>
                  <a:schemeClr val="bg1"/>
                </a:solidFill>
              </a:rPr>
              <a:t>     3.3. Si es mayor, se avanza al siguiente dato de la misma página. </a:t>
            </a:r>
            <a:br>
              <a:rPr lang="es-MX" sz="1600" dirty="0">
                <a:solidFill>
                  <a:schemeClr val="bg1"/>
                </a:solidFill>
              </a:rPr>
            </a:br>
            <a:r>
              <a:rPr lang="es-MX" sz="1600" dirty="0">
                <a:solidFill>
                  <a:schemeClr val="bg1"/>
                </a:solidFill>
              </a:rPr>
              <a:t>              3.3.1. Si es el último, se toma la dirección de sus descendientes por el lado derecho y se regresa al paso 1. </a:t>
            </a:r>
            <a:br>
              <a:rPr lang="es-MX" sz="1600" dirty="0">
                <a:solidFill>
                  <a:schemeClr val="bg1"/>
                </a:solidFill>
              </a:rPr>
            </a:br>
            <a:r>
              <a:rPr lang="es-MX" sz="1600" dirty="0">
                <a:solidFill>
                  <a:schemeClr val="bg1"/>
                </a:solidFill>
              </a:rPr>
              <a:t>              3.3.2. Si no es el último, se regresa al paso 3. El proceso de fusión de páginas puede llegar hasta la raíz, en cuyo caso la altura del árbol disminuye en uno. </a:t>
            </a:r>
            <a:endParaRPr lang="es-AR" sz="1600" dirty="0">
              <a:solidFill>
                <a:schemeClr val="bg1"/>
              </a:solidFill>
            </a:endParaRPr>
          </a:p>
        </p:txBody>
      </p:sp>
    </p:spTree>
    <p:extLst>
      <p:ext uri="{BB962C8B-B14F-4D97-AF65-F5344CB8AC3E}">
        <p14:creationId xmlns:p14="http://schemas.microsoft.com/office/powerpoint/2010/main" val="1521330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sp>
        <p:nvSpPr>
          <p:cNvPr id="6" name="CuadroTexto 5">
            <a:extLst>
              <a:ext uri="{FF2B5EF4-FFF2-40B4-BE49-F238E27FC236}">
                <a16:creationId xmlns:a16="http://schemas.microsoft.com/office/drawing/2014/main" id="{3B38F246-C001-4BB9-9BD4-05D2C0DD21A1}"/>
              </a:ext>
            </a:extLst>
          </p:cNvPr>
          <p:cNvSpPr txBox="1"/>
          <p:nvPr/>
        </p:nvSpPr>
        <p:spPr>
          <a:xfrm>
            <a:off x="273504" y="844923"/>
            <a:ext cx="6096000" cy="830997"/>
          </a:xfrm>
          <a:prstGeom prst="rect">
            <a:avLst/>
          </a:prstGeom>
          <a:noFill/>
        </p:spPr>
        <p:txBody>
          <a:bodyPr wrap="square">
            <a:spAutoFit/>
          </a:bodyPr>
          <a:lstStyle/>
          <a:p>
            <a:r>
              <a:rPr lang="es-MX" sz="1600" dirty="0">
                <a:solidFill>
                  <a:schemeClr val="bg1"/>
                </a:solidFill>
              </a:rPr>
              <a:t>Analice el siguiente ejemplo. Se tiene un árbol-B, de grado 2 (ver figura 7.21) en el cual se quiere eliminar el valor 222. Aplicando el algoritmo dado, se realizan las operaciones que aparecen en la tabla 7.8</a:t>
            </a:r>
            <a:endParaRPr lang="es-AR" sz="1600" dirty="0">
              <a:solidFill>
                <a:schemeClr val="bg1"/>
              </a:solidFill>
            </a:endParaRPr>
          </a:p>
        </p:txBody>
      </p:sp>
      <p:sp>
        <p:nvSpPr>
          <p:cNvPr id="8" name="CuadroTexto 7">
            <a:extLst>
              <a:ext uri="{FF2B5EF4-FFF2-40B4-BE49-F238E27FC236}">
                <a16:creationId xmlns:a16="http://schemas.microsoft.com/office/drawing/2014/main" id="{B04314BA-F41B-46E9-AB66-763F5E2AC1D2}"/>
              </a:ext>
            </a:extLst>
          </p:cNvPr>
          <p:cNvSpPr txBox="1"/>
          <p:nvPr/>
        </p:nvSpPr>
        <p:spPr>
          <a:xfrm>
            <a:off x="273504" y="1790220"/>
            <a:ext cx="6096000" cy="4278094"/>
          </a:xfrm>
          <a:prstGeom prst="rect">
            <a:avLst/>
          </a:prstGeom>
          <a:noFill/>
        </p:spPr>
        <p:txBody>
          <a:bodyPr wrap="square">
            <a:spAutoFit/>
          </a:bodyPr>
          <a:lstStyle/>
          <a:p>
            <a:r>
              <a:rPr lang="es-MX" sz="1600" dirty="0">
                <a:solidFill>
                  <a:schemeClr val="bg1"/>
                </a:solidFill>
              </a:rPr>
              <a:t>1 Se recupera la página con los valores: 105 – 320. </a:t>
            </a:r>
            <a:br>
              <a:rPr lang="es-MX" sz="1600" dirty="0">
                <a:solidFill>
                  <a:schemeClr val="bg1"/>
                </a:solidFill>
              </a:rPr>
            </a:br>
            <a:r>
              <a:rPr lang="es-MX" sz="1600" dirty="0">
                <a:solidFill>
                  <a:schemeClr val="bg1"/>
                </a:solidFill>
              </a:rPr>
              <a:t>2 Se evalúa si la página está vacía. No lo está. </a:t>
            </a:r>
            <a:br>
              <a:rPr lang="es-MX" sz="1600" dirty="0">
                <a:solidFill>
                  <a:schemeClr val="bg1"/>
                </a:solidFill>
              </a:rPr>
            </a:br>
            <a:r>
              <a:rPr lang="es-MX" sz="1600" dirty="0">
                <a:solidFill>
                  <a:schemeClr val="bg1"/>
                </a:solidFill>
              </a:rPr>
              <a:t>3 Se compara el dato a eliminar (222) con el valor 105. Es mayor y hay más elementos en la misma página, entonces se avanza al siguiente valor (320). </a:t>
            </a:r>
            <a:br>
              <a:rPr lang="es-MX" sz="1600" dirty="0">
                <a:solidFill>
                  <a:schemeClr val="bg1"/>
                </a:solidFill>
              </a:rPr>
            </a:br>
            <a:r>
              <a:rPr lang="es-MX" sz="1600" dirty="0">
                <a:solidFill>
                  <a:schemeClr val="bg1"/>
                </a:solidFill>
              </a:rPr>
              <a:t>4 Se compara el dato a eliminar (222) con el valor 320. Es menor, entonces se toma la dirección de la página que está a la izquierda del 320. </a:t>
            </a:r>
            <a:br>
              <a:rPr lang="es-MX" sz="1600" dirty="0">
                <a:solidFill>
                  <a:schemeClr val="bg1"/>
                </a:solidFill>
              </a:rPr>
            </a:br>
            <a:r>
              <a:rPr lang="es-MX" sz="1600" dirty="0">
                <a:solidFill>
                  <a:schemeClr val="bg1"/>
                </a:solidFill>
              </a:rPr>
              <a:t>5 Se recupera la página con los valores: 134 – 222 – 261 – 301. </a:t>
            </a:r>
            <a:br>
              <a:rPr lang="es-MX" sz="1600" dirty="0">
                <a:solidFill>
                  <a:schemeClr val="bg1"/>
                </a:solidFill>
              </a:rPr>
            </a:br>
            <a:r>
              <a:rPr lang="es-MX" sz="1600" dirty="0">
                <a:solidFill>
                  <a:schemeClr val="bg1"/>
                </a:solidFill>
              </a:rPr>
              <a:t>6 Se compara el dato a eliminar (222) con el valor 134. Es mayor y hay más elementos en la misma página, entonces se avanza al siguiente valor (222). </a:t>
            </a:r>
            <a:br>
              <a:rPr lang="es-MX" sz="1600" dirty="0">
                <a:solidFill>
                  <a:schemeClr val="bg1"/>
                </a:solidFill>
              </a:rPr>
            </a:br>
            <a:r>
              <a:rPr lang="es-MX" sz="1600" dirty="0">
                <a:solidFill>
                  <a:schemeClr val="bg1"/>
                </a:solidFill>
              </a:rPr>
              <a:t>7 Se compara el dato a eliminar (222) con el valor 222. Es igual, entonces se elimina. </a:t>
            </a:r>
            <a:br>
              <a:rPr lang="es-MX" sz="1600" dirty="0">
                <a:solidFill>
                  <a:schemeClr val="bg1"/>
                </a:solidFill>
              </a:rPr>
            </a:br>
            <a:r>
              <a:rPr lang="es-MX" sz="1600" dirty="0">
                <a:solidFill>
                  <a:schemeClr val="bg1"/>
                </a:solidFill>
              </a:rPr>
              <a:t>8 Se evalúa si el dato eliminado estaba en una página hoja. Sí lo estaba.</a:t>
            </a:r>
            <a:br>
              <a:rPr lang="es-MX" sz="1600" dirty="0">
                <a:solidFill>
                  <a:schemeClr val="bg1"/>
                </a:solidFill>
              </a:rPr>
            </a:br>
            <a:r>
              <a:rPr lang="es-MX" sz="1600" dirty="0">
                <a:solidFill>
                  <a:schemeClr val="bg1"/>
                </a:solidFill>
              </a:rPr>
              <a:t>9 Se evalúa si el número de elementos (3) es  n y  2n. Sí lo es. La operación termina con éxito.</a:t>
            </a:r>
            <a:endParaRPr lang="es-AR" sz="1600" dirty="0">
              <a:solidFill>
                <a:schemeClr val="bg1"/>
              </a:solidFill>
            </a:endParaRPr>
          </a:p>
        </p:txBody>
      </p:sp>
      <p:pic>
        <p:nvPicPr>
          <p:cNvPr id="10" name="Imagen 9">
            <a:extLst>
              <a:ext uri="{FF2B5EF4-FFF2-40B4-BE49-F238E27FC236}">
                <a16:creationId xmlns:a16="http://schemas.microsoft.com/office/drawing/2014/main" id="{0DAD98ED-4FA9-4017-BEB9-9A6BD500AC61}"/>
              </a:ext>
            </a:extLst>
          </p:cNvPr>
          <p:cNvPicPr>
            <a:picLocks noChangeAspect="1"/>
          </p:cNvPicPr>
          <p:nvPr/>
        </p:nvPicPr>
        <p:blipFill>
          <a:blip r:embed="rId2">
            <a:duotone>
              <a:prstClr val="black"/>
              <a:schemeClr val="accent5">
                <a:tint val="45000"/>
                <a:satMod val="400000"/>
              </a:schemeClr>
            </a:duotone>
          </a:blip>
          <a:stretch>
            <a:fillRect/>
          </a:stretch>
        </p:blipFill>
        <p:spPr>
          <a:xfrm>
            <a:off x="6673820" y="2309001"/>
            <a:ext cx="5244676" cy="3240532"/>
          </a:xfrm>
          <a:prstGeom prst="rect">
            <a:avLst/>
          </a:prstGeom>
        </p:spPr>
      </p:pic>
    </p:spTree>
    <p:extLst>
      <p:ext uri="{BB962C8B-B14F-4D97-AF65-F5344CB8AC3E}">
        <p14:creationId xmlns:p14="http://schemas.microsoft.com/office/powerpoint/2010/main" val="2075342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sp>
        <p:nvSpPr>
          <p:cNvPr id="6" name="CuadroTexto 5">
            <a:extLst>
              <a:ext uri="{FF2B5EF4-FFF2-40B4-BE49-F238E27FC236}">
                <a16:creationId xmlns:a16="http://schemas.microsoft.com/office/drawing/2014/main" id="{B5A1FC4B-93D6-4BC1-B1A0-534AFC93A4E2}"/>
              </a:ext>
            </a:extLst>
          </p:cNvPr>
          <p:cNvSpPr txBox="1"/>
          <p:nvPr/>
        </p:nvSpPr>
        <p:spPr>
          <a:xfrm>
            <a:off x="273504" y="852180"/>
            <a:ext cx="11644992" cy="738664"/>
          </a:xfrm>
          <a:prstGeom prst="rect">
            <a:avLst/>
          </a:prstGeom>
          <a:noFill/>
        </p:spPr>
        <p:txBody>
          <a:bodyPr wrap="square">
            <a:spAutoFit/>
          </a:bodyPr>
          <a:lstStyle/>
          <a:p>
            <a:r>
              <a:rPr lang="es-MX" sz="1400" dirty="0">
                <a:solidFill>
                  <a:schemeClr val="bg1"/>
                </a:solidFill>
              </a:rPr>
              <a:t>En el ejemplo anterior se presentó el caso más simple de eliminación. El dato buscado estaba en una página hoja que a su vez tenía más de n elementos. Observe ahora el siguiente caso. En la figura 7.22 se tiene un árbol-B, de grado 2, del cual se quiere eliminar el valor 89. Aplicando el algoritmo dado, se llevan a cabo las operaciones mostradas en la tabla 7.9.</a:t>
            </a:r>
            <a:endParaRPr lang="es-AR" sz="1400" dirty="0">
              <a:solidFill>
                <a:schemeClr val="bg1"/>
              </a:solidFill>
            </a:endParaRPr>
          </a:p>
        </p:txBody>
      </p:sp>
      <p:sp>
        <p:nvSpPr>
          <p:cNvPr id="8" name="CuadroTexto 7">
            <a:extLst>
              <a:ext uri="{FF2B5EF4-FFF2-40B4-BE49-F238E27FC236}">
                <a16:creationId xmlns:a16="http://schemas.microsoft.com/office/drawing/2014/main" id="{6E5831AF-874E-4243-9964-C773DF81E4A8}"/>
              </a:ext>
            </a:extLst>
          </p:cNvPr>
          <p:cNvSpPr txBox="1"/>
          <p:nvPr/>
        </p:nvSpPr>
        <p:spPr>
          <a:xfrm>
            <a:off x="273504" y="1880716"/>
            <a:ext cx="5184761" cy="4401205"/>
          </a:xfrm>
          <a:prstGeom prst="rect">
            <a:avLst/>
          </a:prstGeom>
          <a:noFill/>
        </p:spPr>
        <p:txBody>
          <a:bodyPr wrap="square">
            <a:spAutoFit/>
          </a:bodyPr>
          <a:lstStyle/>
          <a:p>
            <a:r>
              <a:rPr lang="es-MX" sz="1400" dirty="0">
                <a:solidFill>
                  <a:schemeClr val="bg1"/>
                </a:solidFill>
              </a:rPr>
              <a:t>1 Se recupera la página con los valores: 105 – 320. </a:t>
            </a:r>
            <a:br>
              <a:rPr lang="es-MX" sz="1400" dirty="0">
                <a:solidFill>
                  <a:schemeClr val="bg1"/>
                </a:solidFill>
              </a:rPr>
            </a:br>
            <a:r>
              <a:rPr lang="es-MX" sz="1400" dirty="0">
                <a:solidFill>
                  <a:schemeClr val="bg1"/>
                </a:solidFill>
              </a:rPr>
              <a:t>2 Se evalúa si la página está vacía. No lo está. </a:t>
            </a:r>
            <a:br>
              <a:rPr lang="es-MX" sz="1400" dirty="0">
                <a:solidFill>
                  <a:schemeClr val="bg1"/>
                </a:solidFill>
              </a:rPr>
            </a:br>
            <a:r>
              <a:rPr lang="es-MX" sz="1400" dirty="0">
                <a:solidFill>
                  <a:schemeClr val="bg1"/>
                </a:solidFill>
              </a:rPr>
              <a:t>3 Se compara el dato a eliminar (89) con el valor 105. Es menor, entonces se toma la dirección de la página que está a la izquierda del 105. </a:t>
            </a:r>
            <a:br>
              <a:rPr lang="es-MX" sz="1400" dirty="0">
                <a:solidFill>
                  <a:schemeClr val="bg1"/>
                </a:solidFill>
              </a:rPr>
            </a:br>
            <a:r>
              <a:rPr lang="es-MX" sz="1400" dirty="0">
                <a:solidFill>
                  <a:schemeClr val="bg1"/>
                </a:solidFill>
              </a:rPr>
              <a:t>4 Se recupera la página con los valores: 33 – 89. </a:t>
            </a:r>
            <a:br>
              <a:rPr lang="es-MX" sz="1400" dirty="0">
                <a:solidFill>
                  <a:schemeClr val="bg1"/>
                </a:solidFill>
              </a:rPr>
            </a:br>
            <a:r>
              <a:rPr lang="es-MX" sz="1400" dirty="0">
                <a:solidFill>
                  <a:schemeClr val="bg1"/>
                </a:solidFill>
              </a:rPr>
              <a:t>5 Se compara el dato a eliminar (89) con el valor 33. Es mayor y hay más elementos en la misma página, entonces se avanza al siguiente valor (89).</a:t>
            </a:r>
            <a:br>
              <a:rPr lang="es-MX" sz="1400" dirty="0">
                <a:solidFill>
                  <a:schemeClr val="bg1"/>
                </a:solidFill>
              </a:rPr>
            </a:br>
            <a:r>
              <a:rPr lang="es-MX" sz="1400" dirty="0">
                <a:solidFill>
                  <a:schemeClr val="bg1"/>
                </a:solidFill>
              </a:rPr>
              <a:t>6 Se compara el dato a eliminar (89) con el valor 89. Es igual, entonces se elimina. </a:t>
            </a:r>
            <a:br>
              <a:rPr lang="es-MX" sz="1400" dirty="0">
                <a:solidFill>
                  <a:schemeClr val="bg1"/>
                </a:solidFill>
              </a:rPr>
            </a:br>
            <a:r>
              <a:rPr lang="es-MX" sz="1400" dirty="0">
                <a:solidFill>
                  <a:schemeClr val="bg1"/>
                </a:solidFill>
              </a:rPr>
              <a:t>7 Se evalúa si el dato eliminado estaba en una página hoja. Sí lo estaba. </a:t>
            </a:r>
            <a:br>
              <a:rPr lang="es-MX" sz="1400" dirty="0">
                <a:solidFill>
                  <a:schemeClr val="bg1"/>
                </a:solidFill>
              </a:rPr>
            </a:br>
            <a:r>
              <a:rPr lang="es-MX" sz="1400" dirty="0">
                <a:solidFill>
                  <a:schemeClr val="bg1"/>
                </a:solidFill>
              </a:rPr>
              <a:t>8 Se evalúa si el número de elementos (1) es  n y  2n. No lo es, entonces se debe bajar el dato más cercano de la página padre (105) y sustituir a éste por el que se encuentre más a la izquierda del subárbol derecho (134). </a:t>
            </a:r>
            <a:br>
              <a:rPr lang="es-MX" sz="1400" dirty="0">
                <a:solidFill>
                  <a:schemeClr val="bg1"/>
                </a:solidFill>
              </a:rPr>
            </a:br>
            <a:r>
              <a:rPr lang="es-MX" sz="1400" dirty="0">
                <a:solidFill>
                  <a:schemeClr val="bg1"/>
                </a:solidFill>
              </a:rPr>
              <a:t>9 Se evalúa si el número de elementos de la página del subárbol derecho (de la cual se quitó el 134) cumple con la condición. En este caso (2) es  n y  2n. La operación termina con éxito</a:t>
            </a:r>
            <a:endParaRPr lang="es-AR" sz="1400" dirty="0">
              <a:solidFill>
                <a:schemeClr val="bg1"/>
              </a:solidFill>
            </a:endParaRPr>
          </a:p>
        </p:txBody>
      </p:sp>
      <p:pic>
        <p:nvPicPr>
          <p:cNvPr id="3" name="Imagen 2">
            <a:extLst>
              <a:ext uri="{FF2B5EF4-FFF2-40B4-BE49-F238E27FC236}">
                <a16:creationId xmlns:a16="http://schemas.microsoft.com/office/drawing/2014/main" id="{5102B915-8255-247E-8799-241901EFEAAF}"/>
              </a:ext>
            </a:extLst>
          </p:cNvPr>
          <p:cNvPicPr>
            <a:picLocks noChangeAspect="1"/>
          </p:cNvPicPr>
          <p:nvPr/>
        </p:nvPicPr>
        <p:blipFill>
          <a:blip r:embed="rId2">
            <a:duotone>
              <a:prstClr val="black"/>
              <a:schemeClr val="accent5">
                <a:tint val="45000"/>
                <a:satMod val="400000"/>
              </a:schemeClr>
            </a:duotone>
          </a:blip>
          <a:stretch>
            <a:fillRect/>
          </a:stretch>
        </p:blipFill>
        <p:spPr>
          <a:xfrm>
            <a:off x="5725551" y="1855017"/>
            <a:ext cx="6192945" cy="4276896"/>
          </a:xfrm>
          <a:prstGeom prst="rect">
            <a:avLst/>
          </a:prstGeom>
        </p:spPr>
      </p:pic>
    </p:spTree>
    <p:extLst>
      <p:ext uri="{BB962C8B-B14F-4D97-AF65-F5344CB8AC3E}">
        <p14:creationId xmlns:p14="http://schemas.microsoft.com/office/powerpoint/2010/main" val="3097338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22225"/>
            <a:ext cx="8610374" cy="822698"/>
          </a:xfrm>
        </p:spPr>
        <p:txBody>
          <a:bodyPr>
            <a:normAutofit/>
          </a:bodyPr>
          <a:lstStyle/>
          <a:p>
            <a:r>
              <a:rPr lang="es-AR" sz="3200" dirty="0">
                <a:solidFill>
                  <a:schemeClr val="bg1"/>
                </a:solidFill>
              </a:rPr>
              <a:t>Árboles B</a:t>
            </a:r>
            <a:endParaRPr lang="es-ES" sz="3200" dirty="0">
              <a:solidFill>
                <a:schemeClr val="bg1"/>
              </a:solidFill>
            </a:endParaRPr>
          </a:p>
        </p:txBody>
      </p:sp>
      <p:sp>
        <p:nvSpPr>
          <p:cNvPr id="6" name="CuadroTexto 5">
            <a:extLst>
              <a:ext uri="{FF2B5EF4-FFF2-40B4-BE49-F238E27FC236}">
                <a16:creationId xmlns:a16="http://schemas.microsoft.com/office/drawing/2014/main" id="{01D5BA4A-FBA7-48E3-93AA-351B20E3C955}"/>
              </a:ext>
            </a:extLst>
          </p:cNvPr>
          <p:cNvSpPr txBox="1"/>
          <p:nvPr/>
        </p:nvSpPr>
        <p:spPr>
          <a:xfrm>
            <a:off x="231303" y="1472108"/>
            <a:ext cx="6096000" cy="954107"/>
          </a:xfrm>
          <a:prstGeom prst="rect">
            <a:avLst/>
          </a:prstGeom>
          <a:noFill/>
        </p:spPr>
        <p:txBody>
          <a:bodyPr wrap="square">
            <a:spAutoFit/>
          </a:bodyPr>
          <a:lstStyle/>
          <a:p>
            <a:r>
              <a:rPr lang="es-MX" sz="1400" dirty="0">
                <a:solidFill>
                  <a:schemeClr val="bg1"/>
                </a:solidFill>
              </a:rPr>
              <a:t>Por último, analice el siguiente ejemplo. En el árbol-B, de grado 2, de la figura 7.23 se quiere eliminar el valor 48. En este caso la altura del árbol, luego de efectuar todas las reestructuraciones que corresponden, disminuye en uno La tabla 7.10 presenta las operaciones que se realizan al aplicar el algoritmo.</a:t>
            </a:r>
            <a:endParaRPr lang="es-AR" sz="1400" dirty="0">
              <a:solidFill>
                <a:schemeClr val="bg1"/>
              </a:solidFill>
            </a:endParaRPr>
          </a:p>
        </p:txBody>
      </p:sp>
      <p:sp>
        <p:nvSpPr>
          <p:cNvPr id="8" name="CuadroTexto 7">
            <a:extLst>
              <a:ext uri="{FF2B5EF4-FFF2-40B4-BE49-F238E27FC236}">
                <a16:creationId xmlns:a16="http://schemas.microsoft.com/office/drawing/2014/main" id="{963E28D7-3219-4A08-9057-A43F067FC1C4}"/>
              </a:ext>
            </a:extLst>
          </p:cNvPr>
          <p:cNvSpPr txBox="1"/>
          <p:nvPr/>
        </p:nvSpPr>
        <p:spPr>
          <a:xfrm>
            <a:off x="231303" y="2911704"/>
            <a:ext cx="6096000" cy="3108543"/>
          </a:xfrm>
          <a:prstGeom prst="rect">
            <a:avLst/>
          </a:prstGeom>
          <a:noFill/>
        </p:spPr>
        <p:txBody>
          <a:bodyPr wrap="square">
            <a:spAutoFit/>
          </a:bodyPr>
          <a:lstStyle/>
          <a:p>
            <a:r>
              <a:rPr lang="es-MX" sz="1400" dirty="0">
                <a:solidFill>
                  <a:schemeClr val="bg1"/>
                </a:solidFill>
              </a:rPr>
              <a:t>1 Se recupera la página con los valores: 48. </a:t>
            </a:r>
            <a:br>
              <a:rPr lang="es-MX" sz="1400" dirty="0">
                <a:solidFill>
                  <a:schemeClr val="bg1"/>
                </a:solidFill>
              </a:rPr>
            </a:br>
            <a:r>
              <a:rPr lang="es-MX" sz="1400" dirty="0">
                <a:solidFill>
                  <a:schemeClr val="bg1"/>
                </a:solidFill>
              </a:rPr>
              <a:t>2 Se evalúa si la página está vacía. No lo está. </a:t>
            </a:r>
            <a:br>
              <a:rPr lang="es-MX" sz="1400" dirty="0">
                <a:solidFill>
                  <a:schemeClr val="bg1"/>
                </a:solidFill>
              </a:rPr>
            </a:br>
            <a:r>
              <a:rPr lang="es-MX" sz="1400" dirty="0">
                <a:solidFill>
                  <a:schemeClr val="bg1"/>
                </a:solidFill>
              </a:rPr>
              <a:t>3 Se compara el dato a eliminar (48) con el valor 48. Es igual, entonces se elimina. </a:t>
            </a:r>
            <a:br>
              <a:rPr lang="es-MX" sz="1400" dirty="0">
                <a:solidFill>
                  <a:schemeClr val="bg1"/>
                </a:solidFill>
              </a:rPr>
            </a:br>
            <a:r>
              <a:rPr lang="es-MX" sz="1400" dirty="0">
                <a:solidFill>
                  <a:schemeClr val="bg1"/>
                </a:solidFill>
              </a:rPr>
              <a:t>4 Se evalúa si el dato eliminado estaba en una página hoja. No lo estaba. </a:t>
            </a:r>
            <a:br>
              <a:rPr lang="es-MX" sz="1400" dirty="0">
                <a:solidFill>
                  <a:schemeClr val="bg1"/>
                </a:solidFill>
              </a:rPr>
            </a:br>
            <a:r>
              <a:rPr lang="es-MX" sz="1400" dirty="0">
                <a:solidFill>
                  <a:schemeClr val="bg1"/>
                </a:solidFill>
              </a:rPr>
              <a:t>5 Se debe sustituir el elemento eliminado por el que se encuentre más a la derecha del subárbol izquierdo (44)</a:t>
            </a:r>
            <a:br>
              <a:rPr lang="es-MX" sz="1400" dirty="0">
                <a:solidFill>
                  <a:schemeClr val="bg1"/>
                </a:solidFill>
              </a:rPr>
            </a:br>
            <a:r>
              <a:rPr lang="es-MX" sz="1400" dirty="0">
                <a:solidFill>
                  <a:schemeClr val="bg1"/>
                </a:solidFill>
              </a:rPr>
              <a:t>6 Se evalúa si el número de elementos (1) de esa página es  n y  2n. No lo es, entonces se debe bajar el dato más cercano (41) de la página padre y fusionar las páginas que son hijas de éste (22 – 30 – 41 – 42). </a:t>
            </a:r>
            <a:br>
              <a:rPr lang="es-MX" sz="1400" dirty="0">
                <a:solidFill>
                  <a:schemeClr val="bg1"/>
                </a:solidFill>
              </a:rPr>
            </a:br>
            <a:r>
              <a:rPr lang="es-MX" sz="1400" dirty="0">
                <a:solidFill>
                  <a:schemeClr val="bg1"/>
                </a:solidFill>
              </a:rPr>
              <a:t>7 Se evalúa si el número de elementos de la página de la que se bajó el valor 41 es  n y  2n. Es (1), por lo tanto se debe bajar el dato más cercano (44) de la página padre y fusionar las páginas que son hijas de éste (20 – 44 – 59 – 72). La fusión afectó la raíz, disminuyendo en 1 la altura del árbol. La operación termina con éxito</a:t>
            </a:r>
            <a:endParaRPr lang="es-AR" sz="1400" dirty="0">
              <a:solidFill>
                <a:schemeClr val="bg1"/>
              </a:solidFill>
            </a:endParaRPr>
          </a:p>
        </p:txBody>
      </p:sp>
      <p:pic>
        <p:nvPicPr>
          <p:cNvPr id="10" name="Imagen 9">
            <a:extLst>
              <a:ext uri="{FF2B5EF4-FFF2-40B4-BE49-F238E27FC236}">
                <a16:creationId xmlns:a16="http://schemas.microsoft.com/office/drawing/2014/main" id="{0B983C97-AFE2-4C74-AF12-43ACDFAFB7B0}"/>
              </a:ext>
            </a:extLst>
          </p:cNvPr>
          <p:cNvPicPr>
            <a:picLocks noChangeAspect="1"/>
          </p:cNvPicPr>
          <p:nvPr/>
        </p:nvPicPr>
        <p:blipFill>
          <a:blip r:embed="rId2">
            <a:duotone>
              <a:prstClr val="black"/>
              <a:schemeClr val="accent5">
                <a:tint val="45000"/>
                <a:satMod val="400000"/>
              </a:schemeClr>
            </a:duotone>
          </a:blip>
          <a:stretch>
            <a:fillRect/>
          </a:stretch>
        </p:blipFill>
        <p:spPr>
          <a:xfrm>
            <a:off x="6591997" y="1396135"/>
            <a:ext cx="5087347" cy="4609530"/>
          </a:xfrm>
          <a:prstGeom prst="rect">
            <a:avLst/>
          </a:prstGeom>
        </p:spPr>
      </p:pic>
    </p:spTree>
    <p:extLst>
      <p:ext uri="{BB962C8B-B14F-4D97-AF65-F5344CB8AC3E}">
        <p14:creationId xmlns:p14="http://schemas.microsoft.com/office/powerpoint/2010/main" val="3466656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3A540F5-D078-454F-ADCE-9AACEFC944B4}"/>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81B21E4-BA2F-434A-A886-6401B1881A84}"/>
              </a:ext>
            </a:extLst>
          </p:cNvPr>
          <p:cNvSpPr>
            <a:spLocks noGrp="1"/>
          </p:cNvSpPr>
          <p:nvPr>
            <p:ph type="ftr" sz="quarter" idx="11"/>
          </p:nvPr>
        </p:nvSpPr>
        <p:spPr/>
        <p:txBody>
          <a:bodyPr/>
          <a:lstStyle/>
          <a:p>
            <a:r>
              <a:rPr lang="sv-SE"/>
              <a:t>AyED II - ISFTN 151 - Anlaista de Sistemas</a:t>
            </a:r>
            <a:endParaRPr lang="es-AR"/>
          </a:p>
        </p:txBody>
      </p:sp>
      <p:sp>
        <p:nvSpPr>
          <p:cNvPr id="10" name="1 Título">
            <a:extLst>
              <a:ext uri="{FF2B5EF4-FFF2-40B4-BE49-F238E27FC236}">
                <a16:creationId xmlns:a16="http://schemas.microsoft.com/office/drawing/2014/main" id="{80CFE8D4-79B8-4017-B9FB-89C0AEF30F2F}"/>
              </a:ext>
            </a:extLst>
          </p:cNvPr>
          <p:cNvSpPr txBox="1">
            <a:spLocks/>
          </p:cNvSpPr>
          <p:nvPr/>
        </p:nvSpPr>
        <p:spPr>
          <a:xfrm>
            <a:off x="4038600" y="2550049"/>
            <a:ext cx="3737298" cy="971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5400" dirty="0">
                <a:solidFill>
                  <a:schemeClr val="bg1"/>
                </a:solidFill>
              </a:rPr>
              <a:t>Arboles B+</a:t>
            </a:r>
          </a:p>
        </p:txBody>
      </p:sp>
      <p:sp>
        <p:nvSpPr>
          <p:cNvPr id="13" name="CuadroTexto 12">
            <a:extLst>
              <a:ext uri="{FF2B5EF4-FFF2-40B4-BE49-F238E27FC236}">
                <a16:creationId xmlns:a16="http://schemas.microsoft.com/office/drawing/2014/main" id="{B13232E7-AD1B-45B4-9944-7CADB872F619}"/>
              </a:ext>
            </a:extLst>
          </p:cNvPr>
          <p:cNvSpPr txBox="1"/>
          <p:nvPr/>
        </p:nvSpPr>
        <p:spPr>
          <a:xfrm>
            <a:off x="7139213" y="3381943"/>
            <a:ext cx="4502316" cy="461665"/>
          </a:xfrm>
          <a:prstGeom prst="rect">
            <a:avLst/>
          </a:prstGeom>
          <a:noFill/>
        </p:spPr>
        <p:txBody>
          <a:bodyPr wrap="square" rtlCol="0">
            <a:spAutoFit/>
          </a:bodyPr>
          <a:lstStyle/>
          <a:p>
            <a:r>
              <a:rPr lang="es-AR" sz="2400" dirty="0"/>
              <a:t>Búsqueda – Inserción - Eliminación</a:t>
            </a:r>
          </a:p>
        </p:txBody>
      </p:sp>
      <p:cxnSp>
        <p:nvCxnSpPr>
          <p:cNvPr id="14" name="Conector recto 13">
            <a:extLst>
              <a:ext uri="{FF2B5EF4-FFF2-40B4-BE49-F238E27FC236}">
                <a16:creationId xmlns:a16="http://schemas.microsoft.com/office/drawing/2014/main" id="{D5B66B3A-2EFA-439A-A771-A67D720277AB}"/>
              </a:ext>
            </a:extLst>
          </p:cNvPr>
          <p:cNvCxnSpPr/>
          <p:nvPr/>
        </p:nvCxnSpPr>
        <p:spPr>
          <a:xfrm flipH="1">
            <a:off x="4396013" y="3358204"/>
            <a:ext cx="779598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1 Título">
            <a:extLst>
              <a:ext uri="{FF2B5EF4-FFF2-40B4-BE49-F238E27FC236}">
                <a16:creationId xmlns:a16="http://schemas.microsoft.com/office/drawing/2014/main" id="{E88C47DC-3D59-4780-975C-399FA5D31E10}"/>
              </a:ext>
            </a:extLst>
          </p:cNvPr>
          <p:cNvSpPr txBox="1">
            <a:spLocks/>
          </p:cNvSpPr>
          <p:nvPr/>
        </p:nvSpPr>
        <p:spPr>
          <a:xfrm>
            <a:off x="9902687" y="3554669"/>
            <a:ext cx="2289313" cy="56862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dirty="0">
                <a:solidFill>
                  <a:schemeClr val="accent5">
                    <a:lumMod val="60000"/>
                    <a:lumOff val="40000"/>
                  </a:schemeClr>
                </a:solidFill>
              </a:rPr>
              <a:t>B+ </a:t>
            </a:r>
            <a:r>
              <a:rPr lang="es-ES" sz="4800" dirty="0" err="1">
                <a:solidFill>
                  <a:schemeClr val="accent5">
                    <a:lumMod val="60000"/>
                    <a:lumOff val="40000"/>
                  </a:schemeClr>
                </a:solidFill>
              </a:rPr>
              <a:t>Tree</a:t>
            </a:r>
            <a:endParaRPr lang="es-ES" sz="4800" dirty="0">
              <a:solidFill>
                <a:schemeClr val="accent5">
                  <a:lumMod val="60000"/>
                  <a:lumOff val="40000"/>
                </a:schemeClr>
              </a:solidFill>
            </a:endParaRPr>
          </a:p>
        </p:txBody>
      </p:sp>
    </p:spTree>
    <p:extLst>
      <p:ext uri="{BB962C8B-B14F-4D97-AF65-F5344CB8AC3E}">
        <p14:creationId xmlns:p14="http://schemas.microsoft.com/office/powerpoint/2010/main" val="2216050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7" name="1 Título">
            <a:extLst>
              <a:ext uri="{FF2B5EF4-FFF2-40B4-BE49-F238E27FC236}">
                <a16:creationId xmlns:a16="http://schemas.microsoft.com/office/drawing/2014/main" id="{02B67F83-E294-47C7-B881-09E7B395F2CD}"/>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a:t>
            </a:r>
            <a:endParaRPr lang="es-ES" sz="7200" dirty="0">
              <a:solidFill>
                <a:schemeClr val="bg1"/>
              </a:solidFill>
            </a:endParaRPr>
          </a:p>
        </p:txBody>
      </p:sp>
      <p:sp>
        <p:nvSpPr>
          <p:cNvPr id="6" name="CuadroTexto 5">
            <a:extLst>
              <a:ext uri="{FF2B5EF4-FFF2-40B4-BE49-F238E27FC236}">
                <a16:creationId xmlns:a16="http://schemas.microsoft.com/office/drawing/2014/main" id="{294D235E-9DCB-4E2B-B2F2-A79BE66D4BED}"/>
              </a:ext>
            </a:extLst>
          </p:cNvPr>
          <p:cNvSpPr txBox="1"/>
          <p:nvPr/>
        </p:nvSpPr>
        <p:spPr>
          <a:xfrm>
            <a:off x="273504" y="1094359"/>
            <a:ext cx="11282813" cy="4031873"/>
          </a:xfrm>
          <a:prstGeom prst="rect">
            <a:avLst/>
          </a:prstGeom>
          <a:noFill/>
        </p:spPr>
        <p:txBody>
          <a:bodyPr wrap="square">
            <a:spAutoFit/>
          </a:bodyPr>
          <a:lstStyle/>
          <a:p>
            <a:r>
              <a:rPr lang="es-MX" sz="1600" dirty="0">
                <a:solidFill>
                  <a:schemeClr val="bg1"/>
                </a:solidFill>
              </a:rPr>
              <a:t>Los árboles-B+ son una variante de los árboles-B, diferenciándose de estos últimos </a:t>
            </a:r>
            <a:br>
              <a:rPr lang="es-MX" sz="1600" dirty="0">
                <a:solidFill>
                  <a:schemeClr val="bg1"/>
                </a:solidFill>
              </a:rPr>
            </a:br>
            <a:r>
              <a:rPr lang="es-MX" sz="1600" dirty="0">
                <a:solidFill>
                  <a:schemeClr val="bg1"/>
                </a:solidFill>
              </a:rPr>
              <a:t>por el hecho de que toda la información se encuentra almacenada en las hojas. </a:t>
            </a:r>
            <a:br>
              <a:rPr lang="es-MX" sz="1600" dirty="0">
                <a:solidFill>
                  <a:schemeClr val="bg1"/>
                </a:solidFill>
              </a:rPr>
            </a:br>
            <a:r>
              <a:rPr lang="es-MX" sz="1600" dirty="0">
                <a:solidFill>
                  <a:schemeClr val="bg1"/>
                </a:solidFill>
              </a:rPr>
              <a:t>En la raíz y en los nodos intermedios se guardan solamente las claves o índices </a:t>
            </a:r>
            <a:br>
              <a:rPr lang="es-MX" sz="1600" dirty="0">
                <a:solidFill>
                  <a:schemeClr val="bg1"/>
                </a:solidFill>
              </a:rPr>
            </a:br>
            <a:r>
              <a:rPr lang="es-MX" sz="1600" dirty="0">
                <a:solidFill>
                  <a:schemeClr val="bg1"/>
                </a:solidFill>
              </a:rPr>
              <a:t>que permiten llegar a un cierto dato. </a:t>
            </a:r>
            <a:br>
              <a:rPr lang="es-MX" sz="1600" dirty="0">
                <a:solidFill>
                  <a:schemeClr val="bg1"/>
                </a:solidFill>
              </a:rPr>
            </a:br>
            <a:r>
              <a:rPr lang="es-MX" sz="1600" dirty="0">
                <a:solidFill>
                  <a:schemeClr val="bg1"/>
                </a:solidFill>
              </a:rPr>
              <a:t>Las principales características de un árbol-B+ de grado n son: </a:t>
            </a:r>
            <a:br>
              <a:rPr lang="es-MX" sz="1600" dirty="0">
                <a:solidFill>
                  <a:schemeClr val="bg1"/>
                </a:solidFill>
              </a:rPr>
            </a:br>
            <a:br>
              <a:rPr lang="es-MX" sz="1600" dirty="0">
                <a:solidFill>
                  <a:schemeClr val="bg1"/>
                </a:solidFill>
              </a:rPr>
            </a:br>
            <a:r>
              <a:rPr lang="es-MX" sz="1600" dirty="0">
                <a:solidFill>
                  <a:schemeClr val="bg1"/>
                </a:solidFill>
              </a:rPr>
              <a:t>• La página raíz almacena como mínimo 1 dato y como máximo 2n datos. </a:t>
            </a:r>
            <a:br>
              <a:rPr lang="es-MX" sz="1600" dirty="0">
                <a:solidFill>
                  <a:schemeClr val="bg1"/>
                </a:solidFill>
              </a:rPr>
            </a:br>
            <a:r>
              <a:rPr lang="es-MX" sz="1600" dirty="0">
                <a:solidFill>
                  <a:schemeClr val="bg1"/>
                </a:solidFill>
              </a:rPr>
              <a:t>• La página raíz tiene como mínimo 2 descendientes. </a:t>
            </a:r>
            <a:br>
              <a:rPr lang="es-MX" sz="1600" dirty="0">
                <a:solidFill>
                  <a:schemeClr val="bg1"/>
                </a:solidFill>
              </a:rPr>
            </a:br>
            <a:r>
              <a:rPr lang="es-MX" sz="1600" dirty="0">
                <a:solidFill>
                  <a:schemeClr val="bg1"/>
                </a:solidFill>
              </a:rPr>
              <a:t>• Las páginas intermedias y hojas almacenan entre n y 2n datos. </a:t>
            </a:r>
            <a:br>
              <a:rPr lang="es-MX" sz="1600" dirty="0">
                <a:solidFill>
                  <a:schemeClr val="bg1"/>
                </a:solidFill>
              </a:rPr>
            </a:br>
            <a:r>
              <a:rPr lang="es-MX" sz="1600" dirty="0">
                <a:solidFill>
                  <a:schemeClr val="bg1"/>
                </a:solidFill>
              </a:rPr>
              <a:t>• Las páginas intermedias tienen entre (n+1) y (2n+1) páginas descendientes. </a:t>
            </a:r>
            <a:br>
              <a:rPr lang="es-MX" sz="1600" dirty="0">
                <a:solidFill>
                  <a:schemeClr val="bg1"/>
                </a:solidFill>
              </a:rPr>
            </a:br>
            <a:r>
              <a:rPr lang="es-MX" sz="1600" dirty="0">
                <a:solidFill>
                  <a:schemeClr val="bg1"/>
                </a:solidFill>
              </a:rPr>
              <a:t>• Todas las páginas hojas tienen la misma altura. </a:t>
            </a:r>
            <a:br>
              <a:rPr lang="es-MX" sz="1600" dirty="0">
                <a:solidFill>
                  <a:schemeClr val="bg1"/>
                </a:solidFill>
              </a:rPr>
            </a:br>
            <a:r>
              <a:rPr lang="es-MX" sz="1600" dirty="0">
                <a:solidFill>
                  <a:schemeClr val="bg1"/>
                </a:solidFill>
              </a:rPr>
              <a:t>• La información se encuentra ordenada. </a:t>
            </a:r>
            <a:br>
              <a:rPr lang="es-MX" sz="1600" dirty="0">
                <a:solidFill>
                  <a:schemeClr val="bg1"/>
                </a:solidFill>
              </a:rPr>
            </a:br>
            <a:r>
              <a:rPr lang="es-MX" sz="1600" dirty="0">
                <a:solidFill>
                  <a:schemeClr val="bg1"/>
                </a:solidFill>
              </a:rPr>
              <a:t>• Toda la información se encuentra en las páginas hojas, por lo que la </a:t>
            </a:r>
            <a:br>
              <a:rPr lang="es-MX" sz="1600" dirty="0">
                <a:solidFill>
                  <a:schemeClr val="bg1"/>
                </a:solidFill>
              </a:rPr>
            </a:br>
            <a:r>
              <a:rPr lang="es-MX" sz="1600" dirty="0">
                <a:solidFill>
                  <a:schemeClr val="bg1"/>
                </a:solidFill>
              </a:rPr>
              <a:t>clave guardada en la raíz o páginas intermedias se duplica. </a:t>
            </a:r>
            <a:br>
              <a:rPr lang="es-MX" sz="1600" dirty="0">
                <a:solidFill>
                  <a:schemeClr val="bg1"/>
                </a:solidFill>
              </a:rPr>
            </a:br>
            <a:r>
              <a:rPr lang="es-MX" sz="1600" dirty="0">
                <a:solidFill>
                  <a:schemeClr val="bg1"/>
                </a:solidFill>
              </a:rPr>
              <a:t>• La información guardada en la raíz o en páginas intermedias cumple</a:t>
            </a:r>
            <a:br>
              <a:rPr lang="es-MX" sz="1600" dirty="0">
                <a:solidFill>
                  <a:schemeClr val="bg1"/>
                </a:solidFill>
              </a:rPr>
            </a:br>
            <a:r>
              <a:rPr lang="es-MX" sz="1600" dirty="0">
                <a:solidFill>
                  <a:schemeClr val="bg1"/>
                </a:solidFill>
              </a:rPr>
              <a:t> la función de índices que facilitan el acceso a un cierto dato</a:t>
            </a:r>
            <a:endParaRPr lang="es-AR" sz="1600" dirty="0">
              <a:solidFill>
                <a:schemeClr val="bg1"/>
              </a:solidFill>
            </a:endParaRPr>
          </a:p>
        </p:txBody>
      </p:sp>
      <p:pic>
        <p:nvPicPr>
          <p:cNvPr id="9" name="Imagen 8">
            <a:extLst>
              <a:ext uri="{FF2B5EF4-FFF2-40B4-BE49-F238E27FC236}">
                <a16:creationId xmlns:a16="http://schemas.microsoft.com/office/drawing/2014/main" id="{5980B9D2-849F-7113-3E5F-B990E3AD4501}"/>
              </a:ext>
            </a:extLst>
          </p:cNvPr>
          <p:cNvPicPr>
            <a:picLocks noChangeAspect="1"/>
          </p:cNvPicPr>
          <p:nvPr/>
        </p:nvPicPr>
        <p:blipFill>
          <a:blip r:embed="rId2"/>
          <a:stretch>
            <a:fillRect/>
          </a:stretch>
        </p:blipFill>
        <p:spPr>
          <a:xfrm>
            <a:off x="6827443" y="959223"/>
            <a:ext cx="5363509" cy="2703954"/>
          </a:xfrm>
          <a:prstGeom prst="rect">
            <a:avLst/>
          </a:prstGeom>
        </p:spPr>
      </p:pic>
      <p:pic>
        <p:nvPicPr>
          <p:cNvPr id="11" name="Imagen 10">
            <a:extLst>
              <a:ext uri="{FF2B5EF4-FFF2-40B4-BE49-F238E27FC236}">
                <a16:creationId xmlns:a16="http://schemas.microsoft.com/office/drawing/2014/main" id="{E709299E-35DE-90D4-DFDA-9B05C4C6477E}"/>
              </a:ext>
            </a:extLst>
          </p:cNvPr>
          <p:cNvPicPr>
            <a:picLocks noChangeAspect="1"/>
          </p:cNvPicPr>
          <p:nvPr/>
        </p:nvPicPr>
        <p:blipFill>
          <a:blip r:embed="rId3"/>
          <a:stretch>
            <a:fillRect/>
          </a:stretch>
        </p:blipFill>
        <p:spPr>
          <a:xfrm>
            <a:off x="7236995" y="3620973"/>
            <a:ext cx="4094238" cy="2236973"/>
          </a:xfrm>
          <a:prstGeom prst="rect">
            <a:avLst/>
          </a:prstGeom>
        </p:spPr>
      </p:pic>
    </p:spTree>
    <p:extLst>
      <p:ext uri="{BB962C8B-B14F-4D97-AF65-F5344CB8AC3E}">
        <p14:creationId xmlns:p14="http://schemas.microsoft.com/office/powerpoint/2010/main" val="3288067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a:t>
            </a:r>
            <a:endParaRPr lang="es-ES" sz="7200" dirty="0">
              <a:solidFill>
                <a:schemeClr val="bg1"/>
              </a:solidFill>
            </a:endParaRPr>
          </a:p>
        </p:txBody>
      </p:sp>
      <p:sp>
        <p:nvSpPr>
          <p:cNvPr id="9" name="CuadroTexto 8">
            <a:extLst>
              <a:ext uri="{FF2B5EF4-FFF2-40B4-BE49-F238E27FC236}">
                <a16:creationId xmlns:a16="http://schemas.microsoft.com/office/drawing/2014/main" id="{71B6BC9F-2740-4A7B-A116-BD379BE61E43}"/>
              </a:ext>
            </a:extLst>
          </p:cNvPr>
          <p:cNvSpPr txBox="1"/>
          <p:nvPr/>
        </p:nvSpPr>
        <p:spPr>
          <a:xfrm>
            <a:off x="273504" y="959223"/>
            <a:ext cx="6096000" cy="1077218"/>
          </a:xfrm>
          <a:prstGeom prst="rect">
            <a:avLst/>
          </a:prstGeom>
          <a:noFill/>
        </p:spPr>
        <p:txBody>
          <a:bodyPr wrap="square">
            <a:spAutoFit/>
          </a:bodyPr>
          <a:lstStyle/>
          <a:p>
            <a:r>
              <a:rPr lang="es-MX" sz="1600" dirty="0">
                <a:solidFill>
                  <a:schemeClr val="bg1"/>
                </a:solidFill>
              </a:rPr>
              <a:t>a figura 7.24 presenta un ejemplo de un árbol-B+, de grado 2. En la raíz se almacenan valores que funcionan como índices para llegar a los datos que están en las hojas (es de suponer que el árbol almacena datos más complejos que simples números enteros). </a:t>
            </a:r>
            <a:endParaRPr lang="es-AR" sz="1600" dirty="0">
              <a:solidFill>
                <a:schemeClr val="bg1"/>
              </a:solidFill>
            </a:endParaRPr>
          </a:p>
        </p:txBody>
      </p:sp>
      <p:pic>
        <p:nvPicPr>
          <p:cNvPr id="11" name="Imagen 10">
            <a:extLst>
              <a:ext uri="{FF2B5EF4-FFF2-40B4-BE49-F238E27FC236}">
                <a16:creationId xmlns:a16="http://schemas.microsoft.com/office/drawing/2014/main" id="{FB220734-674F-4C31-850D-1EB3DBB919A7}"/>
              </a:ext>
            </a:extLst>
          </p:cNvPr>
          <p:cNvPicPr>
            <a:picLocks noChangeAspect="1"/>
          </p:cNvPicPr>
          <p:nvPr/>
        </p:nvPicPr>
        <p:blipFill>
          <a:blip r:embed="rId2">
            <a:duotone>
              <a:prstClr val="black"/>
              <a:schemeClr val="accent5">
                <a:tint val="45000"/>
                <a:satMod val="400000"/>
              </a:schemeClr>
            </a:duotone>
          </a:blip>
          <a:stretch>
            <a:fillRect/>
          </a:stretch>
        </p:blipFill>
        <p:spPr>
          <a:xfrm>
            <a:off x="462770" y="2330199"/>
            <a:ext cx="6846860" cy="2197601"/>
          </a:xfrm>
          <a:prstGeom prst="rect">
            <a:avLst/>
          </a:prstGeom>
        </p:spPr>
      </p:pic>
      <p:sp>
        <p:nvSpPr>
          <p:cNvPr id="13" name="CuadroTexto 12">
            <a:extLst>
              <a:ext uri="{FF2B5EF4-FFF2-40B4-BE49-F238E27FC236}">
                <a16:creationId xmlns:a16="http://schemas.microsoft.com/office/drawing/2014/main" id="{BF59B13A-1CFE-4B17-A968-6E3300647DC5}"/>
              </a:ext>
            </a:extLst>
          </p:cNvPr>
          <p:cNvSpPr txBox="1"/>
          <p:nvPr/>
        </p:nvSpPr>
        <p:spPr>
          <a:xfrm>
            <a:off x="273504" y="4739258"/>
            <a:ext cx="6096000" cy="1323439"/>
          </a:xfrm>
          <a:prstGeom prst="rect">
            <a:avLst/>
          </a:prstGeom>
          <a:noFill/>
        </p:spPr>
        <p:txBody>
          <a:bodyPr wrap="square">
            <a:spAutoFit/>
          </a:bodyPr>
          <a:lstStyle/>
          <a:p>
            <a:r>
              <a:rPr lang="es-MX" sz="1600" dirty="0">
                <a:solidFill>
                  <a:schemeClr val="bg1"/>
                </a:solidFill>
              </a:rPr>
              <a:t>Las operaciones que pueden realizarse sobre la información almacenada en árboles-B+ son: búsqueda, inserción y eliminación. Estas operaciones están implementadas en herramientas diseñadas especialmente para el manejo de archivos, por lo que generalmente no se requiere su programación en las aplicaciones. </a:t>
            </a:r>
            <a:endParaRPr lang="es-AR" sz="1600" dirty="0">
              <a:solidFill>
                <a:schemeClr val="bg1"/>
              </a:solidFill>
            </a:endParaRPr>
          </a:p>
        </p:txBody>
      </p:sp>
      <p:sp>
        <p:nvSpPr>
          <p:cNvPr id="15" name="CuadroTexto 14">
            <a:extLst>
              <a:ext uri="{FF2B5EF4-FFF2-40B4-BE49-F238E27FC236}">
                <a16:creationId xmlns:a16="http://schemas.microsoft.com/office/drawing/2014/main" id="{199425BF-E1F2-40D3-A95A-27DEB5F9429E}"/>
              </a:ext>
            </a:extLst>
          </p:cNvPr>
          <p:cNvSpPr txBox="1"/>
          <p:nvPr/>
        </p:nvSpPr>
        <p:spPr>
          <a:xfrm>
            <a:off x="7810563" y="2787773"/>
            <a:ext cx="4114799" cy="1077218"/>
          </a:xfrm>
          <a:prstGeom prst="rect">
            <a:avLst/>
          </a:prstGeom>
          <a:noFill/>
        </p:spPr>
        <p:txBody>
          <a:bodyPr wrap="square">
            <a:spAutoFit/>
          </a:bodyPr>
          <a:lstStyle/>
          <a:p>
            <a:r>
              <a:rPr lang="es-MX" sz="1600" dirty="0">
                <a:solidFill>
                  <a:schemeClr val="bg1"/>
                </a:solidFill>
              </a:rPr>
              <a:t>Como en el caso de los árboles-B, se explican para que pueda entenderlas y cuando haga uso de algún manejador de archivos sepa qué está pasando internamente con los datos.</a:t>
            </a:r>
            <a:endParaRPr lang="es-AR" sz="1600" dirty="0">
              <a:solidFill>
                <a:schemeClr val="bg1"/>
              </a:solidFill>
            </a:endParaRPr>
          </a:p>
        </p:txBody>
      </p:sp>
    </p:spTree>
    <p:extLst>
      <p:ext uri="{BB962C8B-B14F-4D97-AF65-F5344CB8AC3E}">
        <p14:creationId xmlns:p14="http://schemas.microsoft.com/office/powerpoint/2010/main" val="2156439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 </a:t>
            </a:r>
            <a:r>
              <a:rPr lang="es-AR" sz="3600" dirty="0" err="1">
                <a:solidFill>
                  <a:schemeClr val="bg1"/>
                </a:solidFill>
              </a:rPr>
              <a:t>Busqueda</a:t>
            </a:r>
            <a:endParaRPr lang="es-ES" sz="7200" dirty="0">
              <a:solidFill>
                <a:schemeClr val="bg1"/>
              </a:solidFill>
            </a:endParaRPr>
          </a:p>
        </p:txBody>
      </p:sp>
      <p:sp>
        <p:nvSpPr>
          <p:cNvPr id="6" name="CuadroTexto 5">
            <a:extLst>
              <a:ext uri="{FF2B5EF4-FFF2-40B4-BE49-F238E27FC236}">
                <a16:creationId xmlns:a16="http://schemas.microsoft.com/office/drawing/2014/main" id="{7E96857F-E134-4995-A8A7-27044F03EC16}"/>
              </a:ext>
            </a:extLst>
          </p:cNvPr>
          <p:cNvSpPr txBox="1"/>
          <p:nvPr/>
        </p:nvSpPr>
        <p:spPr>
          <a:xfrm>
            <a:off x="273504" y="774557"/>
            <a:ext cx="6096000" cy="369332"/>
          </a:xfrm>
          <a:prstGeom prst="rect">
            <a:avLst/>
          </a:prstGeom>
          <a:noFill/>
        </p:spPr>
        <p:txBody>
          <a:bodyPr wrap="square">
            <a:spAutoFit/>
          </a:bodyPr>
          <a:lstStyle/>
          <a:p>
            <a:r>
              <a:rPr lang="es-AR" dirty="0">
                <a:solidFill>
                  <a:schemeClr val="bg1"/>
                </a:solidFill>
              </a:rPr>
              <a:t>Búsqueda en árboles-B+</a:t>
            </a:r>
          </a:p>
        </p:txBody>
      </p:sp>
      <p:sp>
        <p:nvSpPr>
          <p:cNvPr id="9" name="CuadroTexto 8">
            <a:extLst>
              <a:ext uri="{FF2B5EF4-FFF2-40B4-BE49-F238E27FC236}">
                <a16:creationId xmlns:a16="http://schemas.microsoft.com/office/drawing/2014/main" id="{48D2E3E1-55A0-4D14-9E78-8E443B0074BA}"/>
              </a:ext>
            </a:extLst>
          </p:cNvPr>
          <p:cNvSpPr txBox="1"/>
          <p:nvPr/>
        </p:nvSpPr>
        <p:spPr>
          <a:xfrm>
            <a:off x="273504" y="1298645"/>
            <a:ext cx="11201174" cy="4524315"/>
          </a:xfrm>
          <a:prstGeom prst="rect">
            <a:avLst/>
          </a:prstGeom>
          <a:noFill/>
        </p:spPr>
        <p:txBody>
          <a:bodyPr wrap="square">
            <a:spAutoFit/>
          </a:bodyPr>
          <a:lstStyle/>
          <a:p>
            <a:r>
              <a:rPr lang="es-MX" dirty="0">
                <a:solidFill>
                  <a:schemeClr val="bg1"/>
                </a:solidFill>
              </a:rPr>
              <a:t>La operación de búsqueda es similar a la estudiada en los árboles-B. La diferencia es que en estos árboles la búsqueda termina siempre en las páginas hojas (donde está la información completa). </a:t>
            </a:r>
            <a:br>
              <a:rPr lang="es-MX" dirty="0">
                <a:solidFill>
                  <a:schemeClr val="bg1"/>
                </a:solidFill>
              </a:rPr>
            </a:br>
            <a:r>
              <a:rPr lang="es-MX" dirty="0">
                <a:solidFill>
                  <a:schemeClr val="bg1"/>
                </a:solidFill>
              </a:rPr>
              <a:t>Los pasos para llevar a cabo esta operación son los siguientes: </a:t>
            </a:r>
            <a:br>
              <a:rPr lang="es-MX" dirty="0">
                <a:solidFill>
                  <a:schemeClr val="bg1"/>
                </a:solidFill>
              </a:rPr>
            </a:br>
            <a:r>
              <a:rPr lang="es-MX" dirty="0">
                <a:solidFill>
                  <a:schemeClr val="bg1"/>
                </a:solidFill>
              </a:rPr>
              <a:t>1. Se recupera una página (la primera vez es la página raíz) y se la lleva a memoria. </a:t>
            </a:r>
            <a:br>
              <a:rPr lang="es-MX" dirty="0">
                <a:solidFill>
                  <a:schemeClr val="bg1"/>
                </a:solidFill>
              </a:rPr>
            </a:br>
            <a:r>
              <a:rPr lang="es-MX" dirty="0">
                <a:solidFill>
                  <a:schemeClr val="bg1"/>
                </a:solidFill>
              </a:rPr>
              <a:t>2. Se evalúa si la página está vacía. </a:t>
            </a:r>
            <a:br>
              <a:rPr lang="es-MX" dirty="0">
                <a:solidFill>
                  <a:schemeClr val="bg1"/>
                </a:solidFill>
              </a:rPr>
            </a:br>
            <a:r>
              <a:rPr lang="es-MX" dirty="0">
                <a:solidFill>
                  <a:schemeClr val="bg1"/>
                </a:solidFill>
              </a:rPr>
              <a:t>     2.1. Si la respuesta es afirmativa, entonces la búsqueda termina con fracaso. </a:t>
            </a:r>
            <a:br>
              <a:rPr lang="es-MX" dirty="0">
                <a:solidFill>
                  <a:schemeClr val="bg1"/>
                </a:solidFill>
              </a:rPr>
            </a:br>
            <a:r>
              <a:rPr lang="es-MX" dirty="0">
                <a:solidFill>
                  <a:schemeClr val="bg1"/>
                </a:solidFill>
              </a:rPr>
              <a:t>     2.2. Si la respuesta es negativa, entonces ir al paso 3. </a:t>
            </a:r>
            <a:br>
              <a:rPr lang="es-MX" dirty="0">
                <a:solidFill>
                  <a:schemeClr val="bg1"/>
                </a:solidFill>
              </a:rPr>
            </a:br>
            <a:r>
              <a:rPr lang="es-MX" dirty="0">
                <a:solidFill>
                  <a:schemeClr val="bg1"/>
                </a:solidFill>
              </a:rPr>
              <a:t>3. Se compara el dato buscado con cada elemento almacenado en la página. </a:t>
            </a:r>
            <a:br>
              <a:rPr lang="es-MX" dirty="0">
                <a:solidFill>
                  <a:schemeClr val="bg1"/>
                </a:solidFill>
              </a:rPr>
            </a:br>
            <a:r>
              <a:rPr lang="es-MX" dirty="0">
                <a:solidFill>
                  <a:schemeClr val="bg1"/>
                </a:solidFill>
              </a:rPr>
              <a:t>     3.1. Si es igual, entonces se evalúa si es una página hoja. </a:t>
            </a:r>
            <a:br>
              <a:rPr lang="es-MX" dirty="0">
                <a:solidFill>
                  <a:schemeClr val="bg1"/>
                </a:solidFill>
              </a:rPr>
            </a:br>
            <a:r>
              <a:rPr lang="es-MX" dirty="0">
                <a:solidFill>
                  <a:schemeClr val="bg1"/>
                </a:solidFill>
              </a:rPr>
              <a:t>             3.1.1. Si la respuesta es afirmativa, entonces la búsqueda termina con éxito. </a:t>
            </a:r>
            <a:br>
              <a:rPr lang="es-MX" dirty="0">
                <a:solidFill>
                  <a:schemeClr val="bg1"/>
                </a:solidFill>
              </a:rPr>
            </a:br>
            <a:r>
              <a:rPr lang="es-MX" dirty="0">
                <a:solidFill>
                  <a:schemeClr val="bg1"/>
                </a:solidFill>
              </a:rPr>
              <a:t>             3.1.2. Si la respuesta es negativa, entonces se debe recuperar la página descendiente por el lado derecho y se regresa al paso 1. </a:t>
            </a:r>
            <a:br>
              <a:rPr lang="es-MX" dirty="0">
                <a:solidFill>
                  <a:schemeClr val="bg1"/>
                </a:solidFill>
              </a:rPr>
            </a:br>
            <a:r>
              <a:rPr lang="es-MX" dirty="0">
                <a:solidFill>
                  <a:schemeClr val="bg1"/>
                </a:solidFill>
              </a:rPr>
              <a:t>3.2. Si es menor se toma la dirección de sus descendientes por el lado izquierdo y se regresa al paso 1. </a:t>
            </a:r>
            <a:br>
              <a:rPr lang="es-MX" dirty="0">
                <a:solidFill>
                  <a:schemeClr val="bg1"/>
                </a:solidFill>
              </a:rPr>
            </a:br>
            <a:r>
              <a:rPr lang="es-MX" dirty="0">
                <a:solidFill>
                  <a:schemeClr val="bg1"/>
                </a:solidFill>
              </a:rPr>
              <a:t>3.3. Si es mayor, se avanza al siguiente dato de la misma página. </a:t>
            </a:r>
            <a:br>
              <a:rPr lang="es-MX" dirty="0">
                <a:solidFill>
                  <a:schemeClr val="bg1"/>
                </a:solidFill>
              </a:rPr>
            </a:br>
            <a:r>
              <a:rPr lang="es-MX" dirty="0">
                <a:solidFill>
                  <a:schemeClr val="bg1"/>
                </a:solidFill>
              </a:rPr>
              <a:t>              3.3.1. Si es el último, se toma la dirección de sus descendientes por el lado derecho y se regresa al paso 1.</a:t>
            </a:r>
            <a:br>
              <a:rPr lang="es-MX" dirty="0">
                <a:solidFill>
                  <a:schemeClr val="bg1"/>
                </a:solidFill>
              </a:rPr>
            </a:br>
            <a:r>
              <a:rPr lang="es-MX" dirty="0">
                <a:solidFill>
                  <a:schemeClr val="bg1"/>
                </a:solidFill>
              </a:rPr>
              <a:t>              3.3.2. Si no es el último, se regresa al paso 3.</a:t>
            </a:r>
            <a:endParaRPr lang="es-AR" dirty="0">
              <a:solidFill>
                <a:schemeClr val="bg1"/>
              </a:solidFill>
            </a:endParaRPr>
          </a:p>
        </p:txBody>
      </p:sp>
    </p:spTree>
    <p:extLst>
      <p:ext uri="{BB962C8B-B14F-4D97-AF65-F5344CB8AC3E}">
        <p14:creationId xmlns:p14="http://schemas.microsoft.com/office/powerpoint/2010/main" val="333889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 </a:t>
            </a:r>
            <a:r>
              <a:rPr lang="es-AR" sz="3600" dirty="0" err="1">
                <a:solidFill>
                  <a:schemeClr val="bg1"/>
                </a:solidFill>
              </a:rPr>
              <a:t>Busqueda</a:t>
            </a:r>
            <a:endParaRPr lang="es-ES" sz="7200" dirty="0">
              <a:solidFill>
                <a:schemeClr val="bg1"/>
              </a:solidFill>
            </a:endParaRPr>
          </a:p>
        </p:txBody>
      </p:sp>
      <p:sp>
        <p:nvSpPr>
          <p:cNvPr id="6" name="CuadroTexto 5">
            <a:extLst>
              <a:ext uri="{FF2B5EF4-FFF2-40B4-BE49-F238E27FC236}">
                <a16:creationId xmlns:a16="http://schemas.microsoft.com/office/drawing/2014/main" id="{CB5D1D34-1AD7-413F-8B89-CE84E78D7945}"/>
              </a:ext>
            </a:extLst>
          </p:cNvPr>
          <p:cNvSpPr txBox="1"/>
          <p:nvPr/>
        </p:nvSpPr>
        <p:spPr>
          <a:xfrm>
            <a:off x="838200" y="1201341"/>
            <a:ext cx="6096000" cy="3970318"/>
          </a:xfrm>
          <a:prstGeom prst="rect">
            <a:avLst/>
          </a:prstGeom>
          <a:noFill/>
        </p:spPr>
        <p:txBody>
          <a:bodyPr wrap="square">
            <a:spAutoFit/>
          </a:bodyPr>
          <a:lstStyle/>
          <a:p>
            <a:r>
              <a:rPr lang="es-MX" dirty="0">
                <a:solidFill>
                  <a:schemeClr val="bg1"/>
                </a:solidFill>
              </a:rPr>
              <a:t>1 Se recupera la página con los datos: 105 – 320. </a:t>
            </a:r>
            <a:br>
              <a:rPr lang="es-MX" dirty="0">
                <a:solidFill>
                  <a:schemeClr val="bg1"/>
                </a:solidFill>
              </a:rPr>
            </a:br>
            <a:r>
              <a:rPr lang="es-MX" dirty="0">
                <a:solidFill>
                  <a:schemeClr val="bg1"/>
                </a:solidFill>
              </a:rPr>
              <a:t>2 Se evalúa si está vacía. En este caso la respuesta es negativa.</a:t>
            </a:r>
            <a:br>
              <a:rPr lang="es-MX" dirty="0">
                <a:solidFill>
                  <a:schemeClr val="bg1"/>
                </a:solidFill>
              </a:rPr>
            </a:br>
            <a:r>
              <a:rPr lang="es-MX" dirty="0">
                <a:solidFill>
                  <a:schemeClr val="bg1"/>
                </a:solidFill>
              </a:rPr>
              <a:t>3 Se compara el dato buscado (320) con el primer elemento de la página (105). Es mayor y hay más elementos en la misma página, entonces se avanza al siguiente valor (320). </a:t>
            </a:r>
            <a:br>
              <a:rPr lang="es-MX" dirty="0">
                <a:solidFill>
                  <a:schemeClr val="bg1"/>
                </a:solidFill>
              </a:rPr>
            </a:br>
            <a:r>
              <a:rPr lang="es-MX" dirty="0">
                <a:solidFill>
                  <a:schemeClr val="bg1"/>
                </a:solidFill>
              </a:rPr>
              <a:t>4 Se compara el dato buscado (320) con el valor 320. Es igual. </a:t>
            </a:r>
            <a:br>
              <a:rPr lang="es-MX" dirty="0">
                <a:solidFill>
                  <a:schemeClr val="bg1"/>
                </a:solidFill>
              </a:rPr>
            </a:br>
            <a:r>
              <a:rPr lang="es-MX" dirty="0">
                <a:solidFill>
                  <a:schemeClr val="bg1"/>
                </a:solidFill>
              </a:rPr>
              <a:t>5 Se evalúa si la página donde fue encontrado el 320 es una página hoja. No lo es. Se debe revisar la página descendiente por el lado derecho. </a:t>
            </a:r>
            <a:br>
              <a:rPr lang="es-MX" dirty="0">
                <a:solidFill>
                  <a:schemeClr val="bg1"/>
                </a:solidFill>
              </a:rPr>
            </a:br>
            <a:r>
              <a:rPr lang="es-MX" dirty="0">
                <a:solidFill>
                  <a:schemeClr val="bg1"/>
                </a:solidFill>
              </a:rPr>
              <a:t>6 Se recupera la página con los datos: 320 – 345 – 400. </a:t>
            </a:r>
            <a:br>
              <a:rPr lang="es-MX" dirty="0">
                <a:solidFill>
                  <a:schemeClr val="bg1"/>
                </a:solidFill>
              </a:rPr>
            </a:br>
            <a:r>
              <a:rPr lang="es-MX" dirty="0">
                <a:solidFill>
                  <a:schemeClr val="bg1"/>
                </a:solidFill>
              </a:rPr>
              <a:t>7 Se compara el dato buscado (320) con el primer elemento de la página (320). Es igual. </a:t>
            </a:r>
            <a:br>
              <a:rPr lang="es-MX" dirty="0">
                <a:solidFill>
                  <a:schemeClr val="bg1"/>
                </a:solidFill>
              </a:rPr>
            </a:br>
            <a:r>
              <a:rPr lang="es-MX" dirty="0">
                <a:solidFill>
                  <a:schemeClr val="bg1"/>
                </a:solidFill>
              </a:rPr>
              <a:t>8 Se evalúa si la página donde fue encontrado el 320 es una página hoja. Sí lo es. La búsqueda termina con éxito</a:t>
            </a:r>
            <a:endParaRPr lang="es-AR" dirty="0">
              <a:solidFill>
                <a:schemeClr val="bg1"/>
              </a:solidFill>
            </a:endParaRPr>
          </a:p>
        </p:txBody>
      </p:sp>
    </p:spTree>
    <p:extLst>
      <p:ext uri="{BB962C8B-B14F-4D97-AF65-F5344CB8AC3E}">
        <p14:creationId xmlns:p14="http://schemas.microsoft.com/office/powerpoint/2010/main" val="875823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 Inserción</a:t>
            </a:r>
            <a:endParaRPr lang="es-ES" sz="7200" dirty="0">
              <a:solidFill>
                <a:schemeClr val="bg1"/>
              </a:solidFill>
            </a:endParaRPr>
          </a:p>
        </p:txBody>
      </p:sp>
      <p:sp>
        <p:nvSpPr>
          <p:cNvPr id="6" name="CuadroTexto 5">
            <a:extLst>
              <a:ext uri="{FF2B5EF4-FFF2-40B4-BE49-F238E27FC236}">
                <a16:creationId xmlns:a16="http://schemas.microsoft.com/office/drawing/2014/main" id="{498781AE-42EE-4730-A67C-731C5A780971}"/>
              </a:ext>
            </a:extLst>
          </p:cNvPr>
          <p:cNvSpPr txBox="1"/>
          <p:nvPr/>
        </p:nvSpPr>
        <p:spPr>
          <a:xfrm>
            <a:off x="273504" y="774557"/>
            <a:ext cx="6096000" cy="369332"/>
          </a:xfrm>
          <a:prstGeom prst="rect">
            <a:avLst/>
          </a:prstGeom>
          <a:noFill/>
        </p:spPr>
        <p:txBody>
          <a:bodyPr wrap="square">
            <a:spAutoFit/>
          </a:bodyPr>
          <a:lstStyle/>
          <a:p>
            <a:r>
              <a:rPr lang="es-AR" dirty="0">
                <a:solidFill>
                  <a:schemeClr val="bg1"/>
                </a:solidFill>
              </a:rPr>
              <a:t>Inserción en árboles-B+</a:t>
            </a:r>
          </a:p>
        </p:txBody>
      </p:sp>
      <p:sp>
        <p:nvSpPr>
          <p:cNvPr id="9" name="CuadroTexto 8">
            <a:extLst>
              <a:ext uri="{FF2B5EF4-FFF2-40B4-BE49-F238E27FC236}">
                <a16:creationId xmlns:a16="http://schemas.microsoft.com/office/drawing/2014/main" id="{2551793C-FA9E-41F7-9791-48729646E406}"/>
              </a:ext>
            </a:extLst>
          </p:cNvPr>
          <p:cNvSpPr txBox="1"/>
          <p:nvPr/>
        </p:nvSpPr>
        <p:spPr>
          <a:xfrm>
            <a:off x="273504" y="1901725"/>
            <a:ext cx="11556546" cy="3139321"/>
          </a:xfrm>
          <a:prstGeom prst="rect">
            <a:avLst/>
          </a:prstGeom>
          <a:noFill/>
        </p:spPr>
        <p:txBody>
          <a:bodyPr wrap="square">
            <a:spAutoFit/>
          </a:bodyPr>
          <a:lstStyle/>
          <a:p>
            <a:pPr marL="342900" indent="-342900">
              <a:buAutoNum type="arabicPeriod"/>
            </a:pPr>
            <a:r>
              <a:rPr lang="es-MX" dirty="0">
                <a:solidFill>
                  <a:schemeClr val="bg1"/>
                </a:solidFill>
              </a:rPr>
              <a:t>Se recupera una página (la primera vez es la página raíz). </a:t>
            </a:r>
            <a:br>
              <a:rPr lang="es-MX" dirty="0">
                <a:solidFill>
                  <a:schemeClr val="bg1"/>
                </a:solidFill>
              </a:rPr>
            </a:br>
            <a:r>
              <a:rPr lang="es-MX" dirty="0">
                <a:solidFill>
                  <a:schemeClr val="bg1"/>
                </a:solidFill>
              </a:rPr>
              <a:t>2. Se evalúa si es una página hoja. </a:t>
            </a:r>
            <a:br>
              <a:rPr lang="es-MX" dirty="0">
                <a:solidFill>
                  <a:schemeClr val="bg1"/>
                </a:solidFill>
              </a:rPr>
            </a:br>
            <a:r>
              <a:rPr lang="es-MX" dirty="0">
                <a:solidFill>
                  <a:schemeClr val="bg1"/>
                </a:solidFill>
              </a:rPr>
              <a:t>     2.1. Si la respuesta es afirmativa, se evalúa si la cantidad de elementos almacenados en ella es menor a 2n. </a:t>
            </a:r>
            <a:br>
              <a:rPr lang="es-MX" dirty="0">
                <a:solidFill>
                  <a:schemeClr val="bg1"/>
                </a:solidFill>
              </a:rPr>
            </a:br>
            <a:r>
              <a:rPr lang="es-MX" dirty="0">
                <a:solidFill>
                  <a:schemeClr val="bg1"/>
                </a:solidFill>
              </a:rPr>
              <a:t>            2.1.1. Si la respuesta es afirmativa, entonces se procede a insertar el nuevo valor en el lugar correspondiente. </a:t>
            </a:r>
            <a:br>
              <a:rPr lang="es-MX" dirty="0">
                <a:solidFill>
                  <a:schemeClr val="bg1"/>
                </a:solidFill>
              </a:rPr>
            </a:br>
            <a:r>
              <a:rPr lang="es-MX" dirty="0">
                <a:solidFill>
                  <a:schemeClr val="bg1"/>
                </a:solidFill>
              </a:rPr>
              <a:t>            2.1.2. Si la respuesta es negativa, se divide la página en dos y los (2n + 1) datos se distribuyen entre las páginas resultantes y una copia del valor del medio (o de una clave del mismo) sube a la </a:t>
            </a:r>
            <a:r>
              <a:rPr lang="es-MX" dirty="0" err="1">
                <a:solidFill>
                  <a:schemeClr val="bg1"/>
                </a:solidFill>
              </a:rPr>
              <a:t>páginapadre</a:t>
            </a:r>
            <a:r>
              <a:rPr lang="es-MX" dirty="0">
                <a:solidFill>
                  <a:schemeClr val="bg1"/>
                </a:solidFill>
              </a:rPr>
              <a:t>. Si la página padre no tuviera espacio para este valor, entonces se procede de la misma manera, se divide en dos y el elemento del medio sube a la siguiente página, pudiendo repetirse este proceso hasta llegar a la raíz, en cuyo caso se aumenta la altura del árbol. </a:t>
            </a:r>
            <a:br>
              <a:rPr lang="es-MX" dirty="0">
                <a:solidFill>
                  <a:schemeClr val="bg1"/>
                </a:solidFill>
              </a:rPr>
            </a:br>
            <a:r>
              <a:rPr lang="es-MX" dirty="0">
                <a:solidFill>
                  <a:schemeClr val="bg1"/>
                </a:solidFill>
              </a:rPr>
              <a:t>      2.2. Si no es una hoja, se compara el elemento a insertar con cada uno de los valores almacenados para encontrar la página descendiente donde proseguir la búsqueda. Se regresa al paso 1.</a:t>
            </a:r>
            <a:endParaRPr lang="es-AR" dirty="0">
              <a:solidFill>
                <a:schemeClr val="bg1"/>
              </a:solidFill>
            </a:endParaRPr>
          </a:p>
        </p:txBody>
      </p:sp>
    </p:spTree>
    <p:extLst>
      <p:ext uri="{BB962C8B-B14F-4D97-AF65-F5344CB8AC3E}">
        <p14:creationId xmlns:p14="http://schemas.microsoft.com/office/powerpoint/2010/main" val="42818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4187493" cy="523220"/>
          </a:xfrm>
          <a:prstGeom prst="rect">
            <a:avLst/>
          </a:prstGeom>
          <a:noFill/>
        </p:spPr>
        <p:txBody>
          <a:bodyPr wrap="none" rtlCol="0">
            <a:spAutoFit/>
          </a:bodyPr>
          <a:lstStyle/>
          <a:p>
            <a:r>
              <a:rPr lang="es-AR" sz="2800" dirty="0">
                <a:solidFill>
                  <a:schemeClr val="bg1"/>
                </a:solidFill>
                <a:latin typeface="Segoe UI Variable Display" pitchFamily="2" charset="0"/>
              </a:rPr>
              <a:t>Grafos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Basic </a:t>
            </a:r>
            <a:r>
              <a:rPr lang="es-AR" sz="2800" dirty="0" err="1">
                <a:solidFill>
                  <a:schemeClr val="bg1"/>
                </a:solidFill>
              </a:rPr>
              <a:t>Terminology</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F35E00E4-9463-47BF-83AE-C737FE78DA2A}"/>
              </a:ext>
            </a:extLst>
          </p:cNvPr>
          <p:cNvSpPr txBox="1"/>
          <p:nvPr/>
        </p:nvSpPr>
        <p:spPr>
          <a:xfrm>
            <a:off x="5852358" y="899607"/>
            <a:ext cx="4678018" cy="1384995"/>
          </a:xfrm>
          <a:prstGeom prst="rect">
            <a:avLst/>
          </a:prstGeom>
          <a:noFill/>
        </p:spPr>
        <p:txBody>
          <a:bodyPr wrap="square">
            <a:spAutoFit/>
          </a:bodyPr>
          <a:lstStyle/>
          <a:p>
            <a:r>
              <a:rPr lang="es-AR" sz="1400" b="1" dirty="0">
                <a:solidFill>
                  <a:schemeClr val="accent1">
                    <a:lumMod val="60000"/>
                    <a:lumOff val="40000"/>
                  </a:schemeClr>
                </a:solidFill>
              </a:rPr>
              <a:t>Nodos adyacentes </a:t>
            </a:r>
            <a:br>
              <a:rPr lang="es-AR" sz="1400" b="1" dirty="0">
                <a:solidFill>
                  <a:schemeClr val="bg1"/>
                </a:solidFill>
              </a:rPr>
            </a:br>
            <a:r>
              <a:rPr lang="es-AR" sz="1400" dirty="0">
                <a:solidFill>
                  <a:schemeClr val="bg1"/>
                </a:solidFill>
              </a:rPr>
              <a:t>Si un borde e Œ E está asociado con un par de nodos (a, b) donde a, b Œ V, entonces se dice que el borde e une o conecta los nodos ay b. Dos </a:t>
            </a:r>
          </a:p>
          <a:p>
            <a:r>
              <a:rPr lang="es-AR" sz="1400" dirty="0">
                <a:solidFill>
                  <a:schemeClr val="bg1"/>
                </a:solidFill>
              </a:rPr>
              <a:t>nodos cualesquiera que estén conectados con un borde se denominan nodos adyacentes.</a:t>
            </a:r>
          </a:p>
        </p:txBody>
      </p:sp>
      <p:sp>
        <p:nvSpPr>
          <p:cNvPr id="6" name="CuadroTexto 5">
            <a:extLst>
              <a:ext uri="{FF2B5EF4-FFF2-40B4-BE49-F238E27FC236}">
                <a16:creationId xmlns:a16="http://schemas.microsoft.com/office/drawing/2014/main" id="{328C6255-5BD0-463E-82E1-016EADA8DDDE}"/>
              </a:ext>
            </a:extLst>
          </p:cNvPr>
          <p:cNvSpPr txBox="1"/>
          <p:nvPr/>
        </p:nvSpPr>
        <p:spPr>
          <a:xfrm>
            <a:off x="265044" y="899607"/>
            <a:ext cx="4881462" cy="3970318"/>
          </a:xfrm>
          <a:prstGeom prst="rect">
            <a:avLst/>
          </a:prstGeom>
          <a:noFill/>
        </p:spPr>
        <p:txBody>
          <a:bodyPr wrap="square">
            <a:spAutoFit/>
          </a:bodyPr>
          <a:lstStyle/>
          <a:p>
            <a:r>
              <a:rPr lang="es-AR" sz="1400" b="1" dirty="0">
                <a:solidFill>
                  <a:schemeClr val="accent1">
                    <a:lumMod val="60000"/>
                    <a:lumOff val="40000"/>
                  </a:schemeClr>
                </a:solidFill>
              </a:rPr>
              <a:t>Gráficos dirigidos y no dirigidos </a:t>
            </a:r>
            <a:br>
              <a:rPr lang="es-AR" sz="1400" b="1" dirty="0">
                <a:solidFill>
                  <a:schemeClr val="bg1"/>
                </a:solidFill>
              </a:rPr>
            </a:br>
            <a:r>
              <a:rPr lang="es-AR" sz="1400" dirty="0">
                <a:solidFill>
                  <a:schemeClr val="bg1"/>
                </a:solidFill>
              </a:rPr>
              <a:t>En un gráfico G (V, E), un borde que se dirige de un nodo a otro se llama borde dirigido, mientras que un borde que no tiene una dirección específica se llama borde no dirigido. Un gráfico en el que se dirige cada borde se denomina gráfico o diagrama dirigido. Un gráfico en el que cada borde no está dirigido se denomina gráfico no dirigido. Si algunos de los bordes están dirigidos y algunos no están dirigidos en un gráfico, el gráfico se denomina gráfico mixto. Un mapa de la ciudad que muestra solo las calles de un solo sentido es un ejemplo de un gráfico dirigido donde las intersecciones son vértices y los bordes son calles. Un mapa que muestra solo las calles de dos sentidos es un ejemplo de un gráfico no dirigido, y un mapa que muestra todas las calles de un solo sentido y de dos sentidos es un ejemplo de un gráfico mixto.</a:t>
            </a:r>
            <a:br>
              <a:rPr lang="es-AR" sz="1400" dirty="0">
                <a:solidFill>
                  <a:schemeClr val="bg1"/>
                </a:solidFill>
              </a:rPr>
            </a:br>
            <a:r>
              <a:rPr lang="es-MX" sz="1400" dirty="0">
                <a:solidFill>
                  <a:schemeClr val="bg1"/>
                </a:solidFill>
              </a:rPr>
              <a:t> Los arcos de un grafo dirigido se representan gráficamente con flechas. Un grafo no dirigido es un grafo donde los arcos conectan a los nodos en ambos sentidos.</a:t>
            </a:r>
            <a:endParaRPr lang="es-AR" sz="1400" dirty="0">
              <a:solidFill>
                <a:schemeClr val="bg1"/>
              </a:solidFill>
            </a:endParaRPr>
          </a:p>
        </p:txBody>
      </p:sp>
      <p:sp>
        <p:nvSpPr>
          <p:cNvPr id="7" name="CuadroTexto 6">
            <a:extLst>
              <a:ext uri="{FF2B5EF4-FFF2-40B4-BE49-F238E27FC236}">
                <a16:creationId xmlns:a16="http://schemas.microsoft.com/office/drawing/2014/main" id="{2783C294-F415-4076-8B8B-3F1CCA6FA23D}"/>
              </a:ext>
            </a:extLst>
          </p:cNvPr>
          <p:cNvSpPr txBox="1"/>
          <p:nvPr/>
        </p:nvSpPr>
        <p:spPr>
          <a:xfrm>
            <a:off x="5852358" y="2528357"/>
            <a:ext cx="3723857" cy="3539430"/>
          </a:xfrm>
          <a:prstGeom prst="rect">
            <a:avLst/>
          </a:prstGeom>
          <a:noFill/>
        </p:spPr>
        <p:txBody>
          <a:bodyPr wrap="square">
            <a:spAutoFit/>
          </a:bodyPr>
          <a:lstStyle/>
          <a:p>
            <a:r>
              <a:rPr lang="es-AR" sz="1400" b="1" dirty="0">
                <a:solidFill>
                  <a:schemeClr val="accent1">
                    <a:lumMod val="60000"/>
                    <a:lumOff val="40000"/>
                  </a:schemeClr>
                </a:solidFill>
              </a:rPr>
              <a:t>Bordes paralelos y </a:t>
            </a:r>
            <a:r>
              <a:rPr lang="es-AR" sz="1400" b="1" dirty="0" err="1">
                <a:solidFill>
                  <a:schemeClr val="accent1">
                    <a:lumMod val="60000"/>
                    <a:lumOff val="40000"/>
                  </a:schemeClr>
                </a:solidFill>
              </a:rPr>
              <a:t>multigrafico</a:t>
            </a:r>
            <a:r>
              <a:rPr lang="es-AR" sz="1400" b="1" dirty="0">
                <a:solidFill>
                  <a:schemeClr val="accent1">
                    <a:lumMod val="60000"/>
                    <a:lumOff val="40000"/>
                  </a:schemeClr>
                </a:solidFill>
              </a:rPr>
              <a:t> </a:t>
            </a:r>
            <a:br>
              <a:rPr lang="es-AR" sz="1400" dirty="0">
                <a:solidFill>
                  <a:schemeClr val="accent1">
                    <a:lumMod val="60000"/>
                    <a:lumOff val="40000"/>
                  </a:schemeClr>
                </a:solidFill>
              </a:rPr>
            </a:br>
            <a:r>
              <a:rPr lang="es-AR" sz="1400" dirty="0">
                <a:solidFill>
                  <a:schemeClr val="bg1"/>
                </a:solidFill>
              </a:rPr>
              <a:t>El gráfico de la figura 7.2 (a) tiene solo un borde entre cualquier par de nodos. En los bordes </a:t>
            </a:r>
            <a:r>
              <a:rPr lang="es-AR" sz="1400" dirty="0" err="1">
                <a:solidFill>
                  <a:schemeClr val="bg1"/>
                </a:solidFill>
              </a:rPr>
              <a:t>ed</a:t>
            </a:r>
            <a:r>
              <a:rPr lang="es-AR" sz="1400" dirty="0">
                <a:solidFill>
                  <a:schemeClr val="bg1"/>
                </a:solidFill>
              </a:rPr>
              <a:t> directos, los dos posibles bordes entre el par de nodos que son opuestos en dirección se consideran distintos. En algunos gráficos tanto dirigidos como no dirigidos, puede haber más de un borde incidente en el mismo par de nodos, digamos ay b. En la figura 7.2 (b), las aristas e1, e2 y e3 son incidentes a los vértices ay b. Estos bordes se denominan bordes paralelos. Aquí, e1, e2 y e3 son tres aristas paralelas. Además, e5 y e6 son dos aristas paralelas. Cualquier gráfico que contenga aristas paralelas se denomina </a:t>
            </a:r>
            <a:r>
              <a:rPr lang="es-AR" sz="1400" dirty="0" err="1">
                <a:solidFill>
                  <a:schemeClr val="bg1"/>
                </a:solidFill>
              </a:rPr>
              <a:t>multigrafo</a:t>
            </a:r>
            <a:r>
              <a:rPr lang="es-AR" sz="1400" dirty="0">
                <a:solidFill>
                  <a:schemeClr val="bg1"/>
                </a:solidFill>
              </a:rPr>
              <a:t>. Por otro lado, una gráfica que no tiene bordes paralelos se llama gráfica simple.</a:t>
            </a:r>
          </a:p>
        </p:txBody>
      </p:sp>
      <p:pic>
        <p:nvPicPr>
          <p:cNvPr id="3" name="Imagen 2">
            <a:extLst>
              <a:ext uri="{FF2B5EF4-FFF2-40B4-BE49-F238E27FC236}">
                <a16:creationId xmlns:a16="http://schemas.microsoft.com/office/drawing/2014/main" id="{987DE5CA-3955-5560-1D98-7094AFA9A718}"/>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6300"/>
                    </a14:imgEffect>
                  </a14:imgLayer>
                </a14:imgProps>
              </a:ext>
            </a:extLst>
          </a:blip>
          <a:stretch>
            <a:fillRect/>
          </a:stretch>
        </p:blipFill>
        <p:spPr>
          <a:xfrm>
            <a:off x="9626617" y="2168804"/>
            <a:ext cx="2300339" cy="3898983"/>
          </a:xfrm>
          <a:prstGeom prst="rect">
            <a:avLst/>
          </a:prstGeom>
        </p:spPr>
      </p:pic>
      <p:pic>
        <p:nvPicPr>
          <p:cNvPr id="10" name="Imagen 9">
            <a:extLst>
              <a:ext uri="{FF2B5EF4-FFF2-40B4-BE49-F238E27FC236}">
                <a16:creationId xmlns:a16="http://schemas.microsoft.com/office/drawing/2014/main" id="{D34DF138-50CB-FDAA-38FE-C46B983299F4}"/>
              </a:ext>
            </a:extLst>
          </p:cNvPr>
          <p:cNvPicPr>
            <a:picLocks noChangeAspect="1"/>
          </p:cNvPicPr>
          <p:nvPr/>
        </p:nvPicPr>
        <p:blipFill>
          <a:blip r:embed="rId4">
            <a:duotone>
              <a:schemeClr val="accent5">
                <a:shade val="45000"/>
                <a:satMod val="135000"/>
              </a:schemeClr>
              <a:prstClr val="white"/>
            </a:duotone>
          </a:blip>
          <a:stretch>
            <a:fillRect/>
          </a:stretch>
        </p:blipFill>
        <p:spPr>
          <a:xfrm>
            <a:off x="417307" y="5047530"/>
            <a:ext cx="3458813" cy="1474974"/>
          </a:xfrm>
          <a:prstGeom prst="rect">
            <a:avLst/>
          </a:prstGeom>
        </p:spPr>
      </p:pic>
    </p:spTree>
    <p:extLst>
      <p:ext uri="{BB962C8B-B14F-4D97-AF65-F5344CB8AC3E}">
        <p14:creationId xmlns:p14="http://schemas.microsoft.com/office/powerpoint/2010/main" val="700719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 Inserción</a:t>
            </a:r>
            <a:endParaRPr lang="es-ES" sz="7200" dirty="0">
              <a:solidFill>
                <a:schemeClr val="bg1"/>
              </a:solidFill>
            </a:endParaRPr>
          </a:p>
        </p:txBody>
      </p:sp>
      <p:sp>
        <p:nvSpPr>
          <p:cNvPr id="6" name="CuadroTexto 5">
            <a:extLst>
              <a:ext uri="{FF2B5EF4-FFF2-40B4-BE49-F238E27FC236}">
                <a16:creationId xmlns:a16="http://schemas.microsoft.com/office/drawing/2014/main" id="{006532BF-3F0E-4AB6-A0FE-DCE3EE0B1FE8}"/>
              </a:ext>
            </a:extLst>
          </p:cNvPr>
          <p:cNvSpPr txBox="1"/>
          <p:nvPr/>
        </p:nvSpPr>
        <p:spPr>
          <a:xfrm>
            <a:off x="273504" y="940173"/>
            <a:ext cx="11644992" cy="584775"/>
          </a:xfrm>
          <a:prstGeom prst="rect">
            <a:avLst/>
          </a:prstGeom>
          <a:noFill/>
        </p:spPr>
        <p:txBody>
          <a:bodyPr wrap="square">
            <a:spAutoFit/>
          </a:bodyPr>
          <a:lstStyle/>
          <a:p>
            <a:r>
              <a:rPr lang="es-MX" sz="1600" dirty="0">
                <a:solidFill>
                  <a:schemeClr val="bg1"/>
                </a:solidFill>
              </a:rPr>
              <a:t>Considere el siguiente ejemplo. En el árbol-B+, de grado 2, de la figura 7.25 se quiere insertar el valor 287. Aplicando el algoritmo dado, se realizan las operaciones que se muestran en la tabla 7.12.</a:t>
            </a:r>
            <a:endParaRPr lang="es-AR" sz="1600" dirty="0">
              <a:solidFill>
                <a:schemeClr val="bg1"/>
              </a:solidFill>
            </a:endParaRPr>
          </a:p>
        </p:txBody>
      </p:sp>
      <p:sp>
        <p:nvSpPr>
          <p:cNvPr id="9" name="CuadroTexto 8">
            <a:extLst>
              <a:ext uri="{FF2B5EF4-FFF2-40B4-BE49-F238E27FC236}">
                <a16:creationId xmlns:a16="http://schemas.microsoft.com/office/drawing/2014/main" id="{F99BF8AE-30D4-4A46-ABD5-673839A64FC5}"/>
              </a:ext>
            </a:extLst>
          </p:cNvPr>
          <p:cNvSpPr txBox="1"/>
          <p:nvPr/>
        </p:nvSpPr>
        <p:spPr>
          <a:xfrm>
            <a:off x="273504" y="1762871"/>
            <a:ext cx="6298746" cy="3785652"/>
          </a:xfrm>
          <a:prstGeom prst="rect">
            <a:avLst/>
          </a:prstGeom>
          <a:noFill/>
        </p:spPr>
        <p:txBody>
          <a:bodyPr wrap="square">
            <a:spAutoFit/>
          </a:bodyPr>
          <a:lstStyle/>
          <a:p>
            <a:r>
              <a:rPr lang="es-MX" sz="1600" dirty="0">
                <a:solidFill>
                  <a:schemeClr val="bg1"/>
                </a:solidFill>
              </a:rPr>
              <a:t>1 Se recupera la página con los valores: 105 – 320. </a:t>
            </a:r>
            <a:br>
              <a:rPr lang="es-MX" sz="1600" dirty="0">
                <a:solidFill>
                  <a:schemeClr val="bg1"/>
                </a:solidFill>
              </a:rPr>
            </a:br>
            <a:r>
              <a:rPr lang="es-MX" sz="1600" dirty="0">
                <a:solidFill>
                  <a:schemeClr val="bg1"/>
                </a:solidFill>
              </a:rPr>
              <a:t>2 Se evalúa si es una página hoja. No lo es. </a:t>
            </a:r>
            <a:br>
              <a:rPr lang="es-MX" sz="1600" dirty="0">
                <a:solidFill>
                  <a:schemeClr val="bg1"/>
                </a:solidFill>
              </a:rPr>
            </a:br>
            <a:r>
              <a:rPr lang="es-MX" sz="1600" dirty="0">
                <a:solidFill>
                  <a:schemeClr val="bg1"/>
                </a:solidFill>
              </a:rPr>
              <a:t>3 Se compara el dato a insertar (287) con el valor 105. Es mayor y hay más elementos en la misma página, entonces se avanza al siguiente valor (320). </a:t>
            </a:r>
            <a:br>
              <a:rPr lang="es-MX" sz="1600" dirty="0">
                <a:solidFill>
                  <a:schemeClr val="bg1"/>
                </a:solidFill>
              </a:rPr>
            </a:br>
            <a:r>
              <a:rPr lang="es-MX" sz="1600" dirty="0">
                <a:solidFill>
                  <a:schemeClr val="bg1"/>
                </a:solidFill>
              </a:rPr>
              <a:t>4 Se compara el dato a insertar (287) con el valor 320. Es menor, entonces se toma la dirección de la página que está a la izquierda del 320.</a:t>
            </a:r>
            <a:br>
              <a:rPr lang="es-MX" sz="1600" dirty="0">
                <a:solidFill>
                  <a:schemeClr val="bg1"/>
                </a:solidFill>
              </a:rPr>
            </a:br>
            <a:r>
              <a:rPr lang="es-MX" sz="1600" dirty="0">
                <a:solidFill>
                  <a:schemeClr val="bg1"/>
                </a:solidFill>
              </a:rPr>
              <a:t>5 Se recupera la página con los valores: 105 – 222 – 261 – 301. </a:t>
            </a:r>
            <a:br>
              <a:rPr lang="es-MX" sz="1600" dirty="0">
                <a:solidFill>
                  <a:schemeClr val="bg1"/>
                </a:solidFill>
              </a:rPr>
            </a:br>
            <a:r>
              <a:rPr lang="es-MX" sz="1600" dirty="0">
                <a:solidFill>
                  <a:schemeClr val="bg1"/>
                </a:solidFill>
              </a:rPr>
              <a:t>6 Se evalúa si es una página hoja. Sí lo es. </a:t>
            </a:r>
            <a:br>
              <a:rPr lang="es-MX" sz="1600" dirty="0">
                <a:solidFill>
                  <a:schemeClr val="bg1"/>
                </a:solidFill>
              </a:rPr>
            </a:br>
            <a:r>
              <a:rPr lang="es-MX" sz="1600" dirty="0">
                <a:solidFill>
                  <a:schemeClr val="bg1"/>
                </a:solidFill>
              </a:rPr>
              <a:t>7 Se evalúa si el total de elementos almacenados (4) es menor a 2n. No lo es. </a:t>
            </a:r>
            <a:br>
              <a:rPr lang="es-MX" sz="1600" dirty="0">
                <a:solidFill>
                  <a:schemeClr val="bg1"/>
                </a:solidFill>
              </a:rPr>
            </a:br>
            <a:r>
              <a:rPr lang="es-MX" sz="1600" dirty="0">
                <a:solidFill>
                  <a:schemeClr val="bg1"/>
                </a:solidFill>
              </a:rPr>
              <a:t>8 Se divide la página en dos y los elementos se distribuyen entre ellas, subiendo una copia del valor del medio (261) a la página padre. </a:t>
            </a:r>
            <a:br>
              <a:rPr lang="es-MX" sz="1600" dirty="0">
                <a:solidFill>
                  <a:schemeClr val="bg1"/>
                </a:solidFill>
              </a:rPr>
            </a:br>
            <a:r>
              <a:rPr lang="es-MX" sz="1600" dirty="0">
                <a:solidFill>
                  <a:schemeClr val="bg1"/>
                </a:solidFill>
              </a:rPr>
              <a:t>9 Se evalúa (antes de la inserción) si el número de elementos en la página padre (2) es menor a 2n. Sí lo es. La operación termina con éxito. </a:t>
            </a:r>
            <a:endParaRPr lang="es-AR" sz="1600" dirty="0">
              <a:solidFill>
                <a:schemeClr val="bg1"/>
              </a:solidFill>
            </a:endParaRPr>
          </a:p>
        </p:txBody>
      </p:sp>
      <p:pic>
        <p:nvPicPr>
          <p:cNvPr id="10" name="Imagen 9">
            <a:extLst>
              <a:ext uri="{FF2B5EF4-FFF2-40B4-BE49-F238E27FC236}">
                <a16:creationId xmlns:a16="http://schemas.microsoft.com/office/drawing/2014/main" id="{5E6801EC-A059-42FD-B307-53215CA0E6BC}"/>
              </a:ext>
            </a:extLst>
          </p:cNvPr>
          <p:cNvPicPr>
            <a:picLocks noChangeAspect="1"/>
          </p:cNvPicPr>
          <p:nvPr/>
        </p:nvPicPr>
        <p:blipFill>
          <a:blip r:embed="rId2">
            <a:duotone>
              <a:prstClr val="black"/>
              <a:schemeClr val="accent5">
                <a:tint val="45000"/>
                <a:satMod val="400000"/>
              </a:schemeClr>
            </a:duotone>
          </a:blip>
          <a:stretch>
            <a:fillRect/>
          </a:stretch>
        </p:blipFill>
        <p:spPr>
          <a:xfrm>
            <a:off x="7144660" y="2315995"/>
            <a:ext cx="4773836" cy="4003015"/>
          </a:xfrm>
          <a:prstGeom prst="rect">
            <a:avLst/>
          </a:prstGeom>
        </p:spPr>
      </p:pic>
    </p:spTree>
    <p:extLst>
      <p:ext uri="{BB962C8B-B14F-4D97-AF65-F5344CB8AC3E}">
        <p14:creationId xmlns:p14="http://schemas.microsoft.com/office/powerpoint/2010/main" val="4248316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35404" y="-92075"/>
            <a:ext cx="8610374" cy="822698"/>
          </a:xfrm>
        </p:spPr>
        <p:txBody>
          <a:bodyPr>
            <a:normAutofit/>
          </a:bodyPr>
          <a:lstStyle/>
          <a:p>
            <a:r>
              <a:rPr lang="es-AR" sz="3600" dirty="0">
                <a:solidFill>
                  <a:schemeClr val="bg1"/>
                </a:solidFill>
              </a:rPr>
              <a:t>Árboles-B+ - Eliminación en árboles-B+</a:t>
            </a:r>
            <a:endParaRPr lang="es-ES" sz="7200" dirty="0">
              <a:solidFill>
                <a:schemeClr val="bg1"/>
              </a:solidFill>
            </a:endParaRPr>
          </a:p>
        </p:txBody>
      </p:sp>
      <p:sp>
        <p:nvSpPr>
          <p:cNvPr id="6" name="CuadroTexto 5">
            <a:extLst>
              <a:ext uri="{FF2B5EF4-FFF2-40B4-BE49-F238E27FC236}">
                <a16:creationId xmlns:a16="http://schemas.microsoft.com/office/drawing/2014/main" id="{C52C2D4A-3F55-421F-84B1-1D3465E0C8DB}"/>
              </a:ext>
            </a:extLst>
          </p:cNvPr>
          <p:cNvSpPr txBox="1"/>
          <p:nvPr/>
        </p:nvSpPr>
        <p:spPr>
          <a:xfrm>
            <a:off x="8870496" y="363208"/>
            <a:ext cx="6096000" cy="369332"/>
          </a:xfrm>
          <a:prstGeom prst="rect">
            <a:avLst/>
          </a:prstGeom>
          <a:noFill/>
        </p:spPr>
        <p:txBody>
          <a:bodyPr wrap="square">
            <a:spAutoFit/>
          </a:bodyPr>
          <a:lstStyle/>
          <a:p>
            <a:r>
              <a:rPr lang="es-AR" dirty="0"/>
              <a:t>Eliminación en árboles-B+</a:t>
            </a:r>
          </a:p>
        </p:txBody>
      </p:sp>
      <p:sp>
        <p:nvSpPr>
          <p:cNvPr id="9" name="CuadroTexto 8">
            <a:extLst>
              <a:ext uri="{FF2B5EF4-FFF2-40B4-BE49-F238E27FC236}">
                <a16:creationId xmlns:a16="http://schemas.microsoft.com/office/drawing/2014/main" id="{3C9280B6-23A8-4ED2-AE7F-2137ED8D2245}"/>
              </a:ext>
            </a:extLst>
          </p:cNvPr>
          <p:cNvSpPr txBox="1"/>
          <p:nvPr/>
        </p:nvSpPr>
        <p:spPr>
          <a:xfrm>
            <a:off x="384402" y="1093371"/>
            <a:ext cx="11423196" cy="5262979"/>
          </a:xfrm>
          <a:prstGeom prst="rect">
            <a:avLst/>
          </a:prstGeom>
          <a:noFill/>
        </p:spPr>
        <p:txBody>
          <a:bodyPr wrap="square">
            <a:spAutoFit/>
          </a:bodyPr>
          <a:lstStyle/>
          <a:p>
            <a:r>
              <a:rPr lang="es-MX" sz="1400" dirty="0">
                <a:solidFill>
                  <a:schemeClr val="bg1"/>
                </a:solidFill>
              </a:rPr>
              <a:t>La operación de eliminación consiste en quitar un elemento del árbol-B+ cuidando que mantenga las propiedades vistas. Es decir, el número de datos en cada página debe ser mayor o igual a n y menor o igual a 2n. Como los datos siempre están en las páginas hojas, cuando se encuentran se quitan (sólo de la hoja, sin importar si además están en un nodo intermedio o raíz) y sólo se reestructura el árbol si la página quedó con menos de n elementos. Los pasos para llevar a cabo esta operación son los siguientes: </a:t>
            </a:r>
            <a:br>
              <a:rPr lang="es-MX" sz="1400" dirty="0">
                <a:solidFill>
                  <a:schemeClr val="bg1"/>
                </a:solidFill>
              </a:rPr>
            </a:br>
            <a:r>
              <a:rPr lang="es-MX" sz="1400" dirty="0">
                <a:solidFill>
                  <a:schemeClr val="bg1"/>
                </a:solidFill>
              </a:rPr>
              <a:t>1. Se recupera una página (la primera vez es la página raíz) y se la lleva a memoria. </a:t>
            </a:r>
            <a:br>
              <a:rPr lang="es-MX" sz="1400" dirty="0">
                <a:solidFill>
                  <a:schemeClr val="bg1"/>
                </a:solidFill>
              </a:rPr>
            </a:br>
            <a:r>
              <a:rPr lang="es-MX" sz="1400" dirty="0">
                <a:solidFill>
                  <a:schemeClr val="bg1"/>
                </a:solidFill>
              </a:rPr>
              <a:t>2. Se evalúa si la página está vacía. </a:t>
            </a:r>
            <a:br>
              <a:rPr lang="es-MX" sz="1400" dirty="0">
                <a:solidFill>
                  <a:schemeClr val="bg1"/>
                </a:solidFill>
              </a:rPr>
            </a:br>
            <a:r>
              <a:rPr lang="es-MX" sz="1400" dirty="0">
                <a:solidFill>
                  <a:schemeClr val="bg1"/>
                </a:solidFill>
              </a:rPr>
              <a:t>       2.1. Si la respuesta es afirmativa, entonces la operación de eliminación termina con fracaso.</a:t>
            </a:r>
            <a:br>
              <a:rPr lang="es-MX" sz="1400" dirty="0">
                <a:solidFill>
                  <a:schemeClr val="bg1"/>
                </a:solidFill>
              </a:rPr>
            </a:br>
            <a:r>
              <a:rPr lang="es-MX" sz="1400" dirty="0">
                <a:solidFill>
                  <a:schemeClr val="bg1"/>
                </a:solidFill>
              </a:rPr>
              <a:t>      2.2. Si la respuesta es negativa, entonces ir al paso 3. </a:t>
            </a:r>
          </a:p>
          <a:p>
            <a:r>
              <a:rPr lang="es-MX" sz="1400" dirty="0">
                <a:solidFill>
                  <a:schemeClr val="bg1"/>
                </a:solidFill>
              </a:rPr>
              <a:t>3. Se compara el dato a eliminar con cada elemento almacenado en la página. </a:t>
            </a:r>
            <a:br>
              <a:rPr lang="es-MX" sz="1400" dirty="0">
                <a:solidFill>
                  <a:schemeClr val="bg1"/>
                </a:solidFill>
              </a:rPr>
            </a:br>
            <a:r>
              <a:rPr lang="es-MX" sz="1400" dirty="0">
                <a:solidFill>
                  <a:schemeClr val="bg1"/>
                </a:solidFill>
              </a:rPr>
              <a:t>      3.1. Si es igual, se evalúa si está en una página hoja.</a:t>
            </a:r>
            <a:br>
              <a:rPr lang="es-MX" sz="1400" dirty="0">
                <a:solidFill>
                  <a:schemeClr val="bg1"/>
                </a:solidFill>
              </a:rPr>
            </a:br>
            <a:r>
              <a:rPr lang="es-MX" sz="1400" dirty="0">
                <a:solidFill>
                  <a:schemeClr val="bg1"/>
                </a:solidFill>
              </a:rPr>
              <a:t>              3.1.1. Si la respuesta es negativa entonces se toma la dirección de sus descendientes por el lado derecho y se regresa al paso 1.   </a:t>
            </a:r>
            <a:br>
              <a:rPr lang="es-MX" sz="1400" dirty="0">
                <a:solidFill>
                  <a:schemeClr val="bg1"/>
                </a:solidFill>
              </a:rPr>
            </a:br>
            <a:r>
              <a:rPr lang="es-MX" sz="1400" dirty="0">
                <a:solidFill>
                  <a:schemeClr val="bg1"/>
                </a:solidFill>
              </a:rPr>
              <a:t>              3.1.2. Si la respuesta es afirmativa, entonces se elimina y se evalúa si el número de elementos que quedó sigue siendo mayor o igual a n.</a:t>
            </a:r>
            <a:br>
              <a:rPr lang="es-MX" sz="1400" dirty="0">
                <a:solidFill>
                  <a:schemeClr val="bg1"/>
                </a:solidFill>
              </a:rPr>
            </a:br>
            <a:r>
              <a:rPr lang="es-MX" sz="1400" dirty="0">
                <a:solidFill>
                  <a:schemeClr val="bg1"/>
                </a:solidFill>
              </a:rPr>
              <a:t>                          3.1.2.1 Si la respuesta es afirmativa, entonces la operación termina con éxito. Las páginas intermedias no se modifican aunque almacenen una copia del elemento eliminado. </a:t>
            </a:r>
            <a:br>
              <a:rPr lang="es-MX" sz="1400" dirty="0">
                <a:solidFill>
                  <a:schemeClr val="bg1"/>
                </a:solidFill>
              </a:rPr>
            </a:br>
            <a:r>
              <a:rPr lang="es-MX" sz="1400" dirty="0">
                <a:solidFill>
                  <a:schemeClr val="bg1"/>
                </a:solidFill>
              </a:rPr>
              <a:t>                           3.1.2.2 Si la respuesta es negativa, entonces se debe bajar el dato más cercano de la página padre y sustituir a éste por el que se encuentre más a la izquierda del subárbol derecho o por el que se encuentre más a la derecha del subárbol izquierdo, siempre que esta página no pierda la condición. En caso contrario, se debe bajar el dato más cercano de la página padre y fusionar las páginas que son hijas de éste.</a:t>
            </a:r>
            <a:br>
              <a:rPr lang="es-MX" sz="1400" dirty="0">
                <a:solidFill>
                  <a:schemeClr val="bg1"/>
                </a:solidFill>
              </a:rPr>
            </a:br>
            <a:r>
              <a:rPr lang="es-MX" sz="1400" dirty="0">
                <a:solidFill>
                  <a:schemeClr val="bg1"/>
                </a:solidFill>
              </a:rPr>
              <a:t>        3.2. Si es menor se toma la dirección de sus descendientes por el lado izquierdo y se regresa al paso 1.</a:t>
            </a:r>
            <a:br>
              <a:rPr lang="es-MX" sz="1400" dirty="0">
                <a:solidFill>
                  <a:schemeClr val="bg1"/>
                </a:solidFill>
              </a:rPr>
            </a:br>
            <a:r>
              <a:rPr lang="es-MX" sz="1400" dirty="0">
                <a:solidFill>
                  <a:schemeClr val="bg1"/>
                </a:solidFill>
              </a:rPr>
              <a:t>        3.3. Si es mayor, se avanza al siguiente dato de la misma página. </a:t>
            </a:r>
            <a:br>
              <a:rPr lang="es-MX" sz="1400" dirty="0">
                <a:solidFill>
                  <a:schemeClr val="bg1"/>
                </a:solidFill>
              </a:rPr>
            </a:br>
            <a:r>
              <a:rPr lang="es-MX" sz="1400" dirty="0">
                <a:solidFill>
                  <a:schemeClr val="bg1"/>
                </a:solidFill>
              </a:rPr>
              <a:t>                  3.3.1. Si es el último, se toma la dirección de sus descendientes por el lado derecho y se regresa al paso 1. </a:t>
            </a:r>
            <a:br>
              <a:rPr lang="es-MX" sz="1400" dirty="0">
                <a:solidFill>
                  <a:schemeClr val="bg1"/>
                </a:solidFill>
              </a:rPr>
            </a:br>
            <a:r>
              <a:rPr lang="es-MX" sz="1400" dirty="0">
                <a:solidFill>
                  <a:schemeClr val="bg1"/>
                </a:solidFill>
              </a:rPr>
              <a:t>                  3.3.2. Si no es el último, se regresa al paso 3.</a:t>
            </a:r>
            <a:br>
              <a:rPr lang="es-MX" sz="1400" dirty="0">
                <a:solidFill>
                  <a:schemeClr val="bg1"/>
                </a:solidFill>
              </a:rPr>
            </a:br>
            <a:br>
              <a:rPr lang="es-MX" sz="1400" dirty="0">
                <a:solidFill>
                  <a:schemeClr val="bg1"/>
                </a:solidFill>
              </a:rPr>
            </a:br>
            <a:r>
              <a:rPr lang="es-MX" sz="1400" dirty="0">
                <a:solidFill>
                  <a:schemeClr val="bg1"/>
                </a:solidFill>
              </a:rPr>
              <a:t> El proceso de fusión puede llegar hasta la raíz, en cuyo caso la altura del árbol disminuye en uno. Cuando se llevan a cabo las fusiones, se deben quitar todas aquellas claves copias de elementos eliminados en las páginas hojas</a:t>
            </a:r>
            <a:endParaRPr lang="es-AR" sz="1400" dirty="0">
              <a:solidFill>
                <a:schemeClr val="bg1"/>
              </a:solidFill>
            </a:endParaRPr>
          </a:p>
        </p:txBody>
      </p:sp>
    </p:spTree>
    <p:extLst>
      <p:ext uri="{BB962C8B-B14F-4D97-AF65-F5344CB8AC3E}">
        <p14:creationId xmlns:p14="http://schemas.microsoft.com/office/powerpoint/2010/main" val="3837588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1EB3901-1EB1-4C1C-8955-B2374A97617A}"/>
              </a:ext>
            </a:extLst>
          </p:cNvPr>
          <p:cNvSpPr>
            <a:spLocks noGrp="1"/>
          </p:cNvSpPr>
          <p:nvPr>
            <p:ph type="dt" sz="half" idx="10"/>
          </p:nvPr>
        </p:nvSpPr>
        <p:spPr/>
        <p:txBody>
          <a:bodyPr/>
          <a:lstStyle/>
          <a:p>
            <a:fld id="{0A6E7E50-11B4-4B1A-9879-1D8711A73465}" type="datetime12">
              <a:rPr lang="es-AR" smtClean="0"/>
              <a:t>6:35 a. m.</a:t>
            </a:fld>
            <a:endParaRPr lang="es-AR"/>
          </a:p>
        </p:txBody>
      </p:sp>
      <p:sp>
        <p:nvSpPr>
          <p:cNvPr id="5" name="Marcador de pie de página 4">
            <a:extLst>
              <a:ext uri="{FF2B5EF4-FFF2-40B4-BE49-F238E27FC236}">
                <a16:creationId xmlns:a16="http://schemas.microsoft.com/office/drawing/2014/main" id="{437FF79C-32A5-4CA9-BF03-E1F4B55C85C5}"/>
              </a:ext>
            </a:extLst>
          </p:cNvPr>
          <p:cNvSpPr>
            <a:spLocks noGrp="1"/>
          </p:cNvSpPr>
          <p:nvPr>
            <p:ph type="ftr" sz="quarter" idx="11"/>
          </p:nvPr>
        </p:nvSpPr>
        <p:spPr/>
        <p:txBody>
          <a:bodyPr/>
          <a:lstStyle/>
          <a:p>
            <a:r>
              <a:rPr lang="sv-SE"/>
              <a:t>AyED II - ISFTN 151 - Anlaista de Sistemas</a:t>
            </a:r>
            <a:endParaRPr lang="es-AR"/>
          </a:p>
        </p:txBody>
      </p:sp>
      <p:sp>
        <p:nvSpPr>
          <p:cNvPr id="8" name="1 Título">
            <a:extLst>
              <a:ext uri="{FF2B5EF4-FFF2-40B4-BE49-F238E27FC236}">
                <a16:creationId xmlns:a16="http://schemas.microsoft.com/office/drawing/2014/main" id="{FCCF6471-DA6E-4B8D-BBFC-A1893FE11F5A}"/>
              </a:ext>
            </a:extLst>
          </p:cNvPr>
          <p:cNvSpPr>
            <a:spLocks noGrp="1"/>
          </p:cNvSpPr>
          <p:nvPr>
            <p:ph type="title"/>
          </p:nvPr>
        </p:nvSpPr>
        <p:spPr>
          <a:xfrm>
            <a:off x="273504" y="136525"/>
            <a:ext cx="8610374" cy="822698"/>
          </a:xfrm>
        </p:spPr>
        <p:txBody>
          <a:bodyPr>
            <a:normAutofit/>
          </a:bodyPr>
          <a:lstStyle/>
          <a:p>
            <a:r>
              <a:rPr lang="es-AR" sz="3600" dirty="0">
                <a:solidFill>
                  <a:schemeClr val="bg1"/>
                </a:solidFill>
              </a:rPr>
              <a:t>Árboles-B+</a:t>
            </a:r>
            <a:endParaRPr lang="es-ES" sz="7200" dirty="0">
              <a:solidFill>
                <a:schemeClr val="bg1"/>
              </a:solidFill>
            </a:endParaRPr>
          </a:p>
        </p:txBody>
      </p:sp>
      <p:sp>
        <p:nvSpPr>
          <p:cNvPr id="6" name="CuadroTexto 5">
            <a:extLst>
              <a:ext uri="{FF2B5EF4-FFF2-40B4-BE49-F238E27FC236}">
                <a16:creationId xmlns:a16="http://schemas.microsoft.com/office/drawing/2014/main" id="{052ADAE3-D285-439C-8B73-0A9C78C3DB7A}"/>
              </a:ext>
            </a:extLst>
          </p:cNvPr>
          <p:cNvSpPr txBox="1"/>
          <p:nvPr/>
        </p:nvSpPr>
        <p:spPr>
          <a:xfrm>
            <a:off x="273504" y="814685"/>
            <a:ext cx="6096000" cy="830997"/>
          </a:xfrm>
          <a:prstGeom prst="rect">
            <a:avLst/>
          </a:prstGeom>
          <a:noFill/>
        </p:spPr>
        <p:txBody>
          <a:bodyPr wrap="square">
            <a:spAutoFit/>
          </a:bodyPr>
          <a:lstStyle/>
          <a:p>
            <a:r>
              <a:rPr lang="es-MX" sz="1600" dirty="0">
                <a:solidFill>
                  <a:schemeClr val="bg1"/>
                </a:solidFill>
              </a:rPr>
              <a:t>La tabla 7.13 presenta la secuencia de operaciones requeridas para llevar a cabo la eliminación del valor 261 del árbol-B+, de grado 2, de la figura 7.26.</a:t>
            </a:r>
            <a:endParaRPr lang="es-AR" sz="1600" dirty="0">
              <a:solidFill>
                <a:schemeClr val="bg1"/>
              </a:solidFill>
            </a:endParaRPr>
          </a:p>
        </p:txBody>
      </p:sp>
      <p:sp>
        <p:nvSpPr>
          <p:cNvPr id="9" name="CuadroTexto 8">
            <a:extLst>
              <a:ext uri="{FF2B5EF4-FFF2-40B4-BE49-F238E27FC236}">
                <a16:creationId xmlns:a16="http://schemas.microsoft.com/office/drawing/2014/main" id="{104FAE4C-32B7-4C46-B06F-5941B9B2E837}"/>
              </a:ext>
            </a:extLst>
          </p:cNvPr>
          <p:cNvSpPr txBox="1"/>
          <p:nvPr/>
        </p:nvSpPr>
        <p:spPr>
          <a:xfrm>
            <a:off x="273504" y="1738858"/>
            <a:ext cx="6096000" cy="4278094"/>
          </a:xfrm>
          <a:prstGeom prst="rect">
            <a:avLst/>
          </a:prstGeom>
          <a:noFill/>
        </p:spPr>
        <p:txBody>
          <a:bodyPr wrap="square">
            <a:spAutoFit/>
          </a:bodyPr>
          <a:lstStyle/>
          <a:p>
            <a:r>
              <a:rPr lang="es-MX" sz="1600" dirty="0">
                <a:solidFill>
                  <a:schemeClr val="bg1"/>
                </a:solidFill>
              </a:rPr>
              <a:t>1 Se recupera la página con el valor: 105. </a:t>
            </a:r>
            <a:br>
              <a:rPr lang="es-MX" sz="1600" dirty="0">
                <a:solidFill>
                  <a:schemeClr val="bg1"/>
                </a:solidFill>
              </a:rPr>
            </a:br>
            <a:r>
              <a:rPr lang="es-MX" sz="1600" dirty="0">
                <a:solidFill>
                  <a:schemeClr val="bg1"/>
                </a:solidFill>
              </a:rPr>
              <a:t>2 Se evalúa si la página está vacía. No lo está. </a:t>
            </a:r>
            <a:br>
              <a:rPr lang="es-MX" sz="1600" dirty="0">
                <a:solidFill>
                  <a:schemeClr val="bg1"/>
                </a:solidFill>
              </a:rPr>
            </a:br>
            <a:r>
              <a:rPr lang="es-MX" sz="1600" dirty="0">
                <a:solidFill>
                  <a:schemeClr val="bg1"/>
                </a:solidFill>
              </a:rPr>
              <a:t>3 Se compara el dato a eliminar (261) con el valor 105. Es mayor y no hay más elementos en la misma página, entonces se toma la dirección de la página que está a la derecha del 105. </a:t>
            </a:r>
            <a:br>
              <a:rPr lang="es-MX" sz="1600" dirty="0">
                <a:solidFill>
                  <a:schemeClr val="bg1"/>
                </a:solidFill>
              </a:rPr>
            </a:br>
            <a:r>
              <a:rPr lang="es-MX" sz="1600" dirty="0">
                <a:solidFill>
                  <a:schemeClr val="bg1"/>
                </a:solidFill>
              </a:rPr>
              <a:t>4 Se recupera la página con los valores: 105 – 261. </a:t>
            </a:r>
            <a:br>
              <a:rPr lang="es-MX" sz="1600" dirty="0">
                <a:solidFill>
                  <a:schemeClr val="bg1"/>
                </a:solidFill>
              </a:rPr>
            </a:br>
            <a:r>
              <a:rPr lang="es-MX" sz="1600" dirty="0">
                <a:solidFill>
                  <a:schemeClr val="bg1"/>
                </a:solidFill>
              </a:rPr>
              <a:t>5 Se compara el dato a eliminar (261) con el valor 105. Es mayor y hay más elementos en la misma página, entonces se avanza al siguiente valor (261). </a:t>
            </a:r>
            <a:br>
              <a:rPr lang="es-MX" sz="1600" dirty="0">
                <a:solidFill>
                  <a:schemeClr val="bg1"/>
                </a:solidFill>
              </a:rPr>
            </a:br>
            <a:r>
              <a:rPr lang="es-MX" sz="1600" dirty="0">
                <a:solidFill>
                  <a:schemeClr val="bg1"/>
                </a:solidFill>
              </a:rPr>
              <a:t>6 Se compara el dato a eliminar (261) con el valor 261. Es igual. </a:t>
            </a:r>
            <a:br>
              <a:rPr lang="es-MX" sz="1600" dirty="0">
                <a:solidFill>
                  <a:schemeClr val="bg1"/>
                </a:solidFill>
              </a:rPr>
            </a:br>
            <a:r>
              <a:rPr lang="es-MX" sz="1600" dirty="0">
                <a:solidFill>
                  <a:schemeClr val="bg1"/>
                </a:solidFill>
              </a:rPr>
              <a:t>7 Se evalúa si está en una página hoja. Sí lo está, entonces se elimina. </a:t>
            </a:r>
            <a:br>
              <a:rPr lang="es-MX" sz="1600" dirty="0">
                <a:solidFill>
                  <a:schemeClr val="bg1"/>
                </a:solidFill>
              </a:rPr>
            </a:br>
            <a:r>
              <a:rPr lang="es-MX" sz="1600" dirty="0">
                <a:solidFill>
                  <a:schemeClr val="bg1"/>
                </a:solidFill>
              </a:rPr>
              <a:t>8 Se evalúa si el número de elementos que quedó en la página (1) es  n y  2n. No lo es. </a:t>
            </a:r>
            <a:br>
              <a:rPr lang="es-MX" sz="1600" dirty="0">
                <a:solidFill>
                  <a:schemeClr val="bg1"/>
                </a:solidFill>
              </a:rPr>
            </a:br>
            <a:r>
              <a:rPr lang="es-MX" sz="1600" dirty="0">
                <a:solidFill>
                  <a:schemeClr val="bg1"/>
                </a:solidFill>
              </a:rPr>
              <a:t>9 Se baja el dato más cercano de la página padre (105) y éste no se puede sustituir, ya que el número de elementos de su otro hijo es 2. Por lo tanto, se baja y se fusionan sus páginas descendientes. En este caso, la altura del árbol disminuye en uno. El proceso termina con éxito.</a:t>
            </a:r>
            <a:endParaRPr lang="es-AR" sz="1600" dirty="0">
              <a:solidFill>
                <a:schemeClr val="bg1"/>
              </a:solidFill>
            </a:endParaRPr>
          </a:p>
        </p:txBody>
      </p:sp>
      <p:pic>
        <p:nvPicPr>
          <p:cNvPr id="10" name="Imagen 9">
            <a:extLst>
              <a:ext uri="{FF2B5EF4-FFF2-40B4-BE49-F238E27FC236}">
                <a16:creationId xmlns:a16="http://schemas.microsoft.com/office/drawing/2014/main" id="{96397E34-4D45-45AC-8FB6-AB0D8B388AFD}"/>
              </a:ext>
            </a:extLst>
          </p:cNvPr>
          <p:cNvPicPr>
            <a:picLocks noChangeAspect="1"/>
          </p:cNvPicPr>
          <p:nvPr/>
        </p:nvPicPr>
        <p:blipFill>
          <a:blip r:embed="rId2">
            <a:duotone>
              <a:prstClr val="black"/>
              <a:schemeClr val="accent5">
                <a:tint val="45000"/>
                <a:satMod val="400000"/>
              </a:schemeClr>
            </a:duotone>
          </a:blip>
          <a:stretch>
            <a:fillRect/>
          </a:stretch>
        </p:blipFill>
        <p:spPr>
          <a:xfrm>
            <a:off x="6723012" y="1941329"/>
            <a:ext cx="5195484" cy="3747354"/>
          </a:xfrm>
          <a:prstGeom prst="rect">
            <a:avLst/>
          </a:prstGeom>
        </p:spPr>
      </p:pic>
    </p:spTree>
    <p:extLst>
      <p:ext uri="{BB962C8B-B14F-4D97-AF65-F5344CB8AC3E}">
        <p14:creationId xmlns:p14="http://schemas.microsoft.com/office/powerpoint/2010/main" val="1925097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D348352-8AEA-4FC0-A9A3-2C117D5330EC}"/>
              </a:ext>
            </a:extLst>
          </p:cNvPr>
          <p:cNvSpPr txBox="1"/>
          <p:nvPr/>
        </p:nvSpPr>
        <p:spPr>
          <a:xfrm>
            <a:off x="6716563" y="3429000"/>
            <a:ext cx="6098458" cy="584775"/>
          </a:xfrm>
          <a:prstGeom prst="rect">
            <a:avLst/>
          </a:prstGeom>
          <a:noFill/>
        </p:spPr>
        <p:txBody>
          <a:bodyPr wrap="square">
            <a:spAutoFit/>
          </a:bodyPr>
          <a:lstStyle>
            <a:defPPr>
              <a:defRPr lang="es-AR"/>
            </a:defPPr>
            <a:lvl1pPr>
              <a:defRPr sz="3200" b="1">
                <a:solidFill>
                  <a:schemeClr val="bg1"/>
                </a:solidFill>
              </a:defRPr>
            </a:lvl1pPr>
          </a:lstStyle>
          <a:p>
            <a:r>
              <a:rPr lang="es-AR" b="0" dirty="0"/>
              <a:t>TREES LABS</a:t>
            </a:r>
          </a:p>
        </p:txBody>
      </p:sp>
      <p:cxnSp>
        <p:nvCxnSpPr>
          <p:cNvPr id="6" name="Conector recto 5">
            <a:extLst>
              <a:ext uri="{FF2B5EF4-FFF2-40B4-BE49-F238E27FC236}">
                <a16:creationId xmlns:a16="http://schemas.microsoft.com/office/drawing/2014/main" id="{2905C2D6-6083-4776-8C0E-C51FB92F2A53}"/>
              </a:ext>
            </a:extLst>
          </p:cNvPr>
          <p:cNvCxnSpPr/>
          <p:nvPr/>
        </p:nvCxnSpPr>
        <p:spPr>
          <a:xfrm flipH="1">
            <a:off x="6931742" y="3967318"/>
            <a:ext cx="5260258"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A136B36-620A-4D1B-82A6-5364932E160A}"/>
              </a:ext>
            </a:extLst>
          </p:cNvPr>
          <p:cNvSpPr txBox="1"/>
          <p:nvPr/>
        </p:nvSpPr>
        <p:spPr>
          <a:xfrm>
            <a:off x="9765792" y="4013775"/>
            <a:ext cx="6108192" cy="369332"/>
          </a:xfrm>
          <a:prstGeom prst="rect">
            <a:avLst/>
          </a:prstGeom>
          <a:noFill/>
        </p:spPr>
        <p:txBody>
          <a:bodyPr wrap="square">
            <a:spAutoFit/>
          </a:bodyPr>
          <a:lstStyle/>
          <a:p>
            <a:r>
              <a:rPr lang="es-AR" dirty="0">
                <a:solidFill>
                  <a:schemeClr val="accent5">
                    <a:lumMod val="60000"/>
                    <a:lumOff val="40000"/>
                  </a:schemeClr>
                </a:solidFill>
              </a:rPr>
              <a:t>Laboratorio de Arboles</a:t>
            </a:r>
          </a:p>
        </p:txBody>
      </p:sp>
    </p:spTree>
    <p:extLst>
      <p:ext uri="{BB962C8B-B14F-4D97-AF65-F5344CB8AC3E}">
        <p14:creationId xmlns:p14="http://schemas.microsoft.com/office/powerpoint/2010/main" val="979044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D348352-8AEA-4FC0-A9A3-2C117D5330EC}"/>
              </a:ext>
            </a:extLst>
          </p:cNvPr>
          <p:cNvSpPr txBox="1"/>
          <p:nvPr/>
        </p:nvSpPr>
        <p:spPr>
          <a:xfrm>
            <a:off x="6093542" y="3429000"/>
            <a:ext cx="6098458" cy="584775"/>
          </a:xfrm>
          <a:prstGeom prst="rect">
            <a:avLst/>
          </a:prstGeom>
          <a:noFill/>
        </p:spPr>
        <p:txBody>
          <a:bodyPr wrap="square">
            <a:spAutoFit/>
          </a:bodyPr>
          <a:lstStyle>
            <a:defPPr>
              <a:defRPr lang="es-AR"/>
            </a:defPPr>
            <a:lvl1pPr>
              <a:defRPr sz="3200" b="1">
                <a:solidFill>
                  <a:schemeClr val="bg1"/>
                </a:solidFill>
              </a:defRPr>
            </a:lvl1pPr>
          </a:lstStyle>
          <a:p>
            <a:r>
              <a:rPr lang="es-AR" b="0" dirty="0"/>
              <a:t>Muchas Gracias.</a:t>
            </a:r>
          </a:p>
        </p:txBody>
      </p:sp>
      <p:cxnSp>
        <p:nvCxnSpPr>
          <p:cNvPr id="6" name="Conector recto 5">
            <a:extLst>
              <a:ext uri="{FF2B5EF4-FFF2-40B4-BE49-F238E27FC236}">
                <a16:creationId xmlns:a16="http://schemas.microsoft.com/office/drawing/2014/main" id="{2905C2D6-6083-4776-8C0E-C51FB92F2A53}"/>
              </a:ext>
            </a:extLst>
          </p:cNvPr>
          <p:cNvCxnSpPr/>
          <p:nvPr/>
        </p:nvCxnSpPr>
        <p:spPr>
          <a:xfrm flipH="1">
            <a:off x="6931742" y="3967318"/>
            <a:ext cx="526025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5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4187493" cy="523220"/>
          </a:xfrm>
          <a:prstGeom prst="rect">
            <a:avLst/>
          </a:prstGeom>
          <a:noFill/>
        </p:spPr>
        <p:txBody>
          <a:bodyPr wrap="none" rtlCol="0">
            <a:spAutoFit/>
          </a:bodyPr>
          <a:lstStyle/>
          <a:p>
            <a:r>
              <a:rPr lang="es-AR" sz="2800" dirty="0">
                <a:solidFill>
                  <a:schemeClr val="bg1"/>
                </a:solidFill>
                <a:latin typeface="Segoe UI Variable Display" pitchFamily="2" charset="0"/>
              </a:rPr>
              <a:t>Grafos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Basic </a:t>
            </a:r>
            <a:r>
              <a:rPr lang="es-AR" sz="2800" dirty="0" err="1">
                <a:solidFill>
                  <a:schemeClr val="bg1"/>
                </a:solidFill>
              </a:rPr>
              <a:t>Terminology</a:t>
            </a:r>
            <a:endParaRPr lang="es-AR" sz="2800" dirty="0">
              <a:solidFill>
                <a:schemeClr val="bg1"/>
              </a:solidFill>
              <a:latin typeface="Segoe UI Variable Display" pitchFamily="2" charset="0"/>
            </a:endParaRPr>
          </a:p>
        </p:txBody>
      </p:sp>
      <p:sp>
        <p:nvSpPr>
          <p:cNvPr id="5" name="CuadroTexto 4">
            <a:extLst>
              <a:ext uri="{FF2B5EF4-FFF2-40B4-BE49-F238E27FC236}">
                <a16:creationId xmlns:a16="http://schemas.microsoft.com/office/drawing/2014/main" id="{4D93448B-7202-445D-BC08-54DEA84D3E51}"/>
              </a:ext>
            </a:extLst>
          </p:cNvPr>
          <p:cNvSpPr txBox="1"/>
          <p:nvPr/>
        </p:nvSpPr>
        <p:spPr>
          <a:xfrm>
            <a:off x="391371" y="999149"/>
            <a:ext cx="5479342" cy="1815882"/>
          </a:xfrm>
          <a:prstGeom prst="rect">
            <a:avLst/>
          </a:prstGeom>
          <a:noFill/>
        </p:spPr>
        <p:txBody>
          <a:bodyPr wrap="square">
            <a:spAutoFit/>
          </a:bodyPr>
          <a:lstStyle/>
          <a:p>
            <a:r>
              <a:rPr lang="es-AR" sz="1400" b="1" dirty="0">
                <a:solidFill>
                  <a:schemeClr val="accent1">
                    <a:lumMod val="60000"/>
                    <a:lumOff val="40000"/>
                  </a:schemeClr>
                </a:solidFill>
              </a:rPr>
              <a:t>Gráfico ponderado </a:t>
            </a:r>
            <a:br>
              <a:rPr lang="es-AR" sz="1400" b="1" dirty="0">
                <a:solidFill>
                  <a:schemeClr val="bg1"/>
                </a:solidFill>
              </a:rPr>
            </a:br>
            <a:r>
              <a:rPr lang="es-AR" sz="1400" dirty="0">
                <a:solidFill>
                  <a:schemeClr val="bg1"/>
                </a:solidFill>
              </a:rPr>
              <a:t>Un gráfico en el que se asignan pesos a cada borde se denomina gráfico ponderado. También se pueden asignar pesos a los vértices. A un gráfico de áreas y calles de una ciudad se le pueden asignar pesos de acuerdo con su densidad de tráfico. A un gráfico de áreas y carreteras de conexión se les pueden asignar pesos de manera que la distancia entre las ciudades se asigne a los bordes y la población del área se asigne a los vértices.</a:t>
            </a:r>
          </a:p>
        </p:txBody>
      </p:sp>
      <p:sp>
        <p:nvSpPr>
          <p:cNvPr id="6" name="CuadroTexto 5">
            <a:extLst>
              <a:ext uri="{FF2B5EF4-FFF2-40B4-BE49-F238E27FC236}">
                <a16:creationId xmlns:a16="http://schemas.microsoft.com/office/drawing/2014/main" id="{016988F5-33D6-46CE-A2B3-61004A2A5899}"/>
              </a:ext>
            </a:extLst>
          </p:cNvPr>
          <p:cNvSpPr txBox="1"/>
          <p:nvPr/>
        </p:nvSpPr>
        <p:spPr>
          <a:xfrm>
            <a:off x="391371" y="3826269"/>
            <a:ext cx="5479342" cy="2677656"/>
          </a:xfrm>
          <a:prstGeom prst="rect">
            <a:avLst/>
          </a:prstGeom>
          <a:noFill/>
        </p:spPr>
        <p:txBody>
          <a:bodyPr wrap="square">
            <a:spAutoFit/>
          </a:bodyPr>
          <a:lstStyle/>
          <a:p>
            <a:r>
              <a:rPr lang="es-AR" sz="1400" b="1" dirty="0">
                <a:solidFill>
                  <a:schemeClr val="accent1">
                    <a:lumMod val="60000"/>
                    <a:lumOff val="40000"/>
                  </a:schemeClr>
                </a:solidFill>
              </a:rPr>
              <a:t>Gráfico nulo y vértice aislado </a:t>
            </a:r>
            <a:br>
              <a:rPr lang="es-AR" sz="1400" b="1" dirty="0">
                <a:solidFill>
                  <a:schemeClr val="bg1"/>
                </a:solidFill>
              </a:rPr>
            </a:br>
            <a:r>
              <a:rPr lang="es-AR" sz="1400" dirty="0">
                <a:solidFill>
                  <a:schemeClr val="bg1"/>
                </a:solidFill>
              </a:rPr>
              <a:t>En un gráfico, un nodo que no es adyacente a ningún otro nodo se denomina nodo aislado. Un gráfico que contiene solo nodos aislados se denomina gráfico nulo. Por tanto, el conjunto de aristas es un conjunto vacío en un gráfico nulo. Sea V = conjunto de estudiantes, E = {existe un incidente de borde para dos estudiantes si comparten libros}. Sea V = {a, b, c}. Si no hay dos estudiantes entre a, </a:t>
            </a:r>
            <a:r>
              <a:rPr lang="es-AR" sz="1400" dirty="0" err="1">
                <a:solidFill>
                  <a:schemeClr val="bg1"/>
                </a:solidFill>
              </a:rPr>
              <a:t>byc</a:t>
            </a:r>
            <a:r>
              <a:rPr lang="es-AR" sz="1400" dirty="0">
                <a:solidFill>
                  <a:schemeClr val="bg1"/>
                </a:solidFill>
              </a:rPr>
              <a:t> que compartan libros, entonces la gráfica G = {V, E} se representa como se muestra en la figura 7.3 (a). </a:t>
            </a:r>
          </a:p>
          <a:p>
            <a:r>
              <a:rPr lang="es-MX" sz="1400" dirty="0">
                <a:solidFill>
                  <a:schemeClr val="bg1"/>
                </a:solidFill>
              </a:rPr>
              <a:t>Aquí, G es un gráfico nulo y a, </a:t>
            </a:r>
            <a:r>
              <a:rPr lang="es-MX" sz="1400" dirty="0" err="1">
                <a:solidFill>
                  <a:schemeClr val="bg1"/>
                </a:solidFill>
              </a:rPr>
              <a:t>byc</a:t>
            </a:r>
            <a:r>
              <a:rPr lang="es-MX" sz="1400" dirty="0">
                <a:solidFill>
                  <a:schemeClr val="bg1"/>
                </a:solidFill>
              </a:rPr>
              <a:t> son vértices aislados. En la figura 7.3 (b), V = {a, b, c, d, e} y E = {(a, b), (a, c), (b, c), (c, d), ( b, d)}, ye es un vértice aislado</a:t>
            </a:r>
            <a:endParaRPr lang="es-AR" sz="1400" dirty="0">
              <a:solidFill>
                <a:schemeClr val="bg1"/>
              </a:solidFill>
            </a:endParaRPr>
          </a:p>
        </p:txBody>
      </p:sp>
      <p:sp>
        <p:nvSpPr>
          <p:cNvPr id="10" name="CuadroTexto 9">
            <a:extLst>
              <a:ext uri="{FF2B5EF4-FFF2-40B4-BE49-F238E27FC236}">
                <a16:creationId xmlns:a16="http://schemas.microsoft.com/office/drawing/2014/main" id="{866C33E6-3E77-42CB-84D2-EDD9932D0B4E}"/>
              </a:ext>
            </a:extLst>
          </p:cNvPr>
          <p:cNvSpPr txBox="1"/>
          <p:nvPr/>
        </p:nvSpPr>
        <p:spPr>
          <a:xfrm>
            <a:off x="6740475" y="675983"/>
            <a:ext cx="5186481" cy="3108543"/>
          </a:xfrm>
          <a:prstGeom prst="rect">
            <a:avLst/>
          </a:prstGeom>
          <a:noFill/>
        </p:spPr>
        <p:txBody>
          <a:bodyPr wrap="square">
            <a:spAutoFit/>
          </a:bodyPr>
          <a:lstStyle/>
          <a:p>
            <a:r>
              <a:rPr lang="es-AR" sz="1400" b="1" dirty="0">
                <a:solidFill>
                  <a:schemeClr val="accent1">
                    <a:lumMod val="60000"/>
                    <a:lumOff val="40000"/>
                  </a:schemeClr>
                </a:solidFill>
              </a:rPr>
              <a:t>Grado de vértice </a:t>
            </a:r>
            <a:br>
              <a:rPr lang="es-AR" sz="1400" b="1" dirty="0">
                <a:solidFill>
                  <a:schemeClr val="bg1"/>
                </a:solidFill>
              </a:rPr>
            </a:br>
            <a:r>
              <a:rPr lang="es-MX" sz="1400" dirty="0">
                <a:solidFill>
                  <a:schemeClr val="bg1"/>
                </a:solidFill>
              </a:rPr>
              <a:t>El grado de un vértice en un grafo es el número de aristas incidentes a él. Un vértice aislado es un vértice con grado cero; esto es, un vértice que no es punto final de ninguna arista. Un vértice hoja es un vértice con grado uno. En un grafo dirigido, se puede distinguir entre grado de salida ("</a:t>
            </a:r>
            <a:r>
              <a:rPr lang="es-MX" sz="1400" dirty="0" err="1">
                <a:solidFill>
                  <a:schemeClr val="bg1"/>
                </a:solidFill>
              </a:rPr>
              <a:t>outdegree</a:t>
            </a:r>
            <a:r>
              <a:rPr lang="es-MX" sz="1400" dirty="0">
                <a:solidFill>
                  <a:schemeClr val="bg1"/>
                </a:solidFill>
              </a:rPr>
              <a:t>", número de aristas que salen del vértice) y grado de entrada ("</a:t>
            </a:r>
            <a:r>
              <a:rPr lang="es-MX" sz="1400" dirty="0" err="1">
                <a:solidFill>
                  <a:schemeClr val="bg1"/>
                </a:solidFill>
              </a:rPr>
              <a:t>indegree</a:t>
            </a:r>
            <a:r>
              <a:rPr lang="es-MX" sz="1400" dirty="0">
                <a:solidFill>
                  <a:schemeClr val="bg1"/>
                </a:solidFill>
              </a:rPr>
              <a:t>", número de aristas que llegan al vértice); un vértice fuente es un vértice con grado de entrada cero, mientras que un sumidero es un vértice con grado de salida cero.</a:t>
            </a:r>
            <a:r>
              <a:rPr lang="es-AR" sz="1400" dirty="0">
                <a:solidFill>
                  <a:schemeClr val="bg1"/>
                </a:solidFill>
              </a:rPr>
              <a:t>). En un gráfico no dirigido, el grado total o el grado de un nodo es el número de bordes incidentes al nodo. El grado del vértice aislado es cero. El grado del vértice a en la figura 7.4 es 3, mientras que el grado del vértice f es 1. Para el vértice 1 en la figura 7.2 (a), el grado entrante es 2 y el grado saliente es 2</a:t>
            </a:r>
          </a:p>
        </p:txBody>
      </p:sp>
      <p:pic>
        <p:nvPicPr>
          <p:cNvPr id="3" name="Imagen 2">
            <a:extLst>
              <a:ext uri="{FF2B5EF4-FFF2-40B4-BE49-F238E27FC236}">
                <a16:creationId xmlns:a16="http://schemas.microsoft.com/office/drawing/2014/main" id="{C2A60764-B70D-CC7E-0578-982C4D281453}"/>
              </a:ext>
            </a:extLst>
          </p:cNvPr>
          <p:cNvPicPr>
            <a:picLocks noChangeAspect="1"/>
          </p:cNvPicPr>
          <p:nvPr/>
        </p:nvPicPr>
        <p:blipFill>
          <a:blip r:embed="rId2">
            <a:duotone>
              <a:schemeClr val="accent5">
                <a:shade val="45000"/>
                <a:satMod val="135000"/>
              </a:schemeClr>
              <a:prstClr val="white"/>
            </a:duotone>
          </a:blip>
          <a:stretch>
            <a:fillRect/>
          </a:stretch>
        </p:blipFill>
        <p:spPr>
          <a:xfrm>
            <a:off x="9871925" y="3627469"/>
            <a:ext cx="2147797" cy="1537627"/>
          </a:xfrm>
          <a:prstGeom prst="rect">
            <a:avLst/>
          </a:prstGeom>
        </p:spPr>
      </p:pic>
      <p:pic>
        <p:nvPicPr>
          <p:cNvPr id="9" name="Imagen 8">
            <a:extLst>
              <a:ext uri="{FF2B5EF4-FFF2-40B4-BE49-F238E27FC236}">
                <a16:creationId xmlns:a16="http://schemas.microsoft.com/office/drawing/2014/main" id="{1D9E8F10-120E-B416-06A0-AA79D0A12F52}"/>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6200"/>
                    </a14:imgEffect>
                    <a14:imgEffect>
                      <a14:saturation sat="99000"/>
                    </a14:imgEffect>
                  </a14:imgLayer>
                </a14:imgProps>
              </a:ext>
            </a:extLst>
          </a:blip>
          <a:stretch>
            <a:fillRect/>
          </a:stretch>
        </p:blipFill>
        <p:spPr>
          <a:xfrm>
            <a:off x="6096000" y="4794020"/>
            <a:ext cx="3233898" cy="1537627"/>
          </a:xfrm>
          <a:prstGeom prst="rect">
            <a:avLst/>
          </a:prstGeom>
        </p:spPr>
      </p:pic>
      <p:pic>
        <p:nvPicPr>
          <p:cNvPr id="7" name="Imagen 6">
            <a:extLst>
              <a:ext uri="{FF2B5EF4-FFF2-40B4-BE49-F238E27FC236}">
                <a16:creationId xmlns:a16="http://schemas.microsoft.com/office/drawing/2014/main" id="{A6DB789F-025C-FAF5-0FDD-DAEE4C80C041}"/>
              </a:ext>
            </a:extLst>
          </p:cNvPr>
          <p:cNvPicPr>
            <a:picLocks noChangeAspect="1"/>
          </p:cNvPicPr>
          <p:nvPr/>
        </p:nvPicPr>
        <p:blipFill>
          <a:blip r:embed="rId5"/>
          <a:stretch>
            <a:fillRect/>
          </a:stretch>
        </p:blipFill>
        <p:spPr>
          <a:xfrm>
            <a:off x="3240047" y="2690105"/>
            <a:ext cx="2739124" cy="1136164"/>
          </a:xfrm>
          <a:prstGeom prst="rect">
            <a:avLst/>
          </a:prstGeom>
        </p:spPr>
      </p:pic>
    </p:spTree>
    <p:extLst>
      <p:ext uri="{BB962C8B-B14F-4D97-AF65-F5344CB8AC3E}">
        <p14:creationId xmlns:p14="http://schemas.microsoft.com/office/powerpoint/2010/main" val="174342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2A743F-03DE-44FC-A438-69D3E3997F59}"/>
              </a:ext>
            </a:extLst>
          </p:cNvPr>
          <p:cNvSpPr txBox="1"/>
          <p:nvPr/>
        </p:nvSpPr>
        <p:spPr>
          <a:xfrm>
            <a:off x="265044" y="198783"/>
            <a:ext cx="4187493" cy="523220"/>
          </a:xfrm>
          <a:prstGeom prst="rect">
            <a:avLst/>
          </a:prstGeom>
          <a:noFill/>
        </p:spPr>
        <p:txBody>
          <a:bodyPr wrap="none" rtlCol="0">
            <a:spAutoFit/>
          </a:bodyPr>
          <a:lstStyle/>
          <a:p>
            <a:r>
              <a:rPr lang="es-AR" sz="2800" dirty="0">
                <a:solidFill>
                  <a:schemeClr val="bg1"/>
                </a:solidFill>
                <a:latin typeface="Segoe UI Variable Display" pitchFamily="2" charset="0"/>
              </a:rPr>
              <a:t>Grafos </a:t>
            </a:r>
            <a:r>
              <a:rPr lang="es-MX" sz="2800" b="1" dirty="0">
                <a:solidFill>
                  <a:schemeClr val="bg1"/>
                </a:solidFill>
                <a:latin typeface="+mj-lt"/>
              </a:rPr>
              <a:t>|</a:t>
            </a:r>
            <a:r>
              <a:rPr lang="es-AR" sz="2800" dirty="0">
                <a:solidFill>
                  <a:schemeClr val="bg1"/>
                </a:solidFill>
                <a:latin typeface="Segoe UI Variable Display" pitchFamily="2" charset="0"/>
              </a:rPr>
              <a:t> </a:t>
            </a:r>
            <a:r>
              <a:rPr lang="es-AR" sz="2800" dirty="0">
                <a:solidFill>
                  <a:schemeClr val="bg1"/>
                </a:solidFill>
              </a:rPr>
              <a:t>Basic </a:t>
            </a:r>
            <a:r>
              <a:rPr lang="es-AR" sz="2800" dirty="0" err="1">
                <a:solidFill>
                  <a:schemeClr val="bg1"/>
                </a:solidFill>
              </a:rPr>
              <a:t>Terminology</a:t>
            </a:r>
            <a:endParaRPr lang="es-AR" sz="2800" dirty="0">
              <a:solidFill>
                <a:schemeClr val="bg1"/>
              </a:solidFill>
              <a:latin typeface="Segoe UI Variable Display" pitchFamily="2" charset="0"/>
            </a:endParaRPr>
          </a:p>
        </p:txBody>
      </p:sp>
      <p:sp>
        <p:nvSpPr>
          <p:cNvPr id="6" name="CuadroTexto 5">
            <a:extLst>
              <a:ext uri="{FF2B5EF4-FFF2-40B4-BE49-F238E27FC236}">
                <a16:creationId xmlns:a16="http://schemas.microsoft.com/office/drawing/2014/main" id="{71C133BE-9336-4B6D-A477-E2242E2A4399}"/>
              </a:ext>
            </a:extLst>
          </p:cNvPr>
          <p:cNvSpPr txBox="1"/>
          <p:nvPr/>
        </p:nvSpPr>
        <p:spPr>
          <a:xfrm>
            <a:off x="357809" y="1154098"/>
            <a:ext cx="8534398" cy="2246769"/>
          </a:xfrm>
          <a:prstGeom prst="rect">
            <a:avLst/>
          </a:prstGeom>
          <a:noFill/>
        </p:spPr>
        <p:txBody>
          <a:bodyPr wrap="square">
            <a:spAutoFit/>
          </a:bodyPr>
          <a:lstStyle/>
          <a:p>
            <a:r>
              <a:rPr lang="es-AR" sz="1400" b="1" dirty="0">
                <a:solidFill>
                  <a:schemeClr val="accent1">
                    <a:lumMod val="60000"/>
                    <a:lumOff val="40000"/>
                  </a:schemeClr>
                </a:solidFill>
              </a:rPr>
              <a:t>Rutas y circuitos </a:t>
            </a:r>
            <a:br>
              <a:rPr lang="es-AR" sz="1400" b="1" dirty="0">
                <a:solidFill>
                  <a:schemeClr val="bg1"/>
                </a:solidFill>
              </a:rPr>
            </a:br>
            <a:r>
              <a:rPr lang="es-AR" sz="1400" dirty="0">
                <a:solidFill>
                  <a:schemeClr val="bg1"/>
                </a:solidFill>
              </a:rPr>
              <a:t>Sea G = (V, E) una gráfica simple. Considere una secuencia de bordes de G tal que el nodo terminal de cualquier borde en la secuencia sea el nodo inicial del siguiente borde, si lo hay, en la secuencia (figura 7.4). Aquí, G = (V, E), V = {a, b, c, d} y E = {e1, e2, e3, e4, e5, e6, e7}. Un ejemplo de tal secuencia viene dado por {e1, e2, e4, e5}. La secuencia {e1, e2, e4, e5} también se puede escribir como {a, b, c, d, b}. Además, {e6, e2, e1, e3, e4, e2, e5} es otra secuencia. Tenga en cuenta que no todos los bordes y nodos que aparecen en una secuencia deben ser distintos. Además, para un gráfico dado, cualquier conjunto arbitrario de nodos como {a, f, b} que esté escrito en cualquier orden no da una secuencia como se requiere. De hecho, cada nodo que aparece en la secuencia debe ser adyacente a los nodos que aparecen justo antes y después de él en la secuencia, excepto el primero y el último nodos.</a:t>
            </a:r>
          </a:p>
        </p:txBody>
      </p:sp>
      <p:sp>
        <p:nvSpPr>
          <p:cNvPr id="8" name="CuadroTexto 7">
            <a:extLst>
              <a:ext uri="{FF2B5EF4-FFF2-40B4-BE49-F238E27FC236}">
                <a16:creationId xmlns:a16="http://schemas.microsoft.com/office/drawing/2014/main" id="{5EFADA0B-54F2-4E14-A238-0E2B438F78CF}"/>
              </a:ext>
            </a:extLst>
          </p:cNvPr>
          <p:cNvSpPr txBox="1"/>
          <p:nvPr/>
        </p:nvSpPr>
        <p:spPr>
          <a:xfrm>
            <a:off x="357809" y="4192777"/>
            <a:ext cx="5512682" cy="1600438"/>
          </a:xfrm>
          <a:prstGeom prst="rect">
            <a:avLst/>
          </a:prstGeom>
          <a:noFill/>
        </p:spPr>
        <p:txBody>
          <a:bodyPr wrap="square">
            <a:spAutoFit/>
          </a:bodyPr>
          <a:lstStyle/>
          <a:p>
            <a:r>
              <a:rPr lang="es-AR" sz="1400" b="1" dirty="0">
                <a:solidFill>
                  <a:schemeClr val="accent1">
                    <a:lumMod val="60000"/>
                    <a:lumOff val="40000"/>
                  </a:schemeClr>
                </a:solidFill>
              </a:rPr>
              <a:t>Conectividad</a:t>
            </a:r>
            <a:r>
              <a:rPr lang="es-AR" sz="1400" dirty="0">
                <a:solidFill>
                  <a:schemeClr val="accent1">
                    <a:lumMod val="60000"/>
                    <a:lumOff val="40000"/>
                  </a:schemeClr>
                </a:solidFill>
              </a:rPr>
              <a:t> </a:t>
            </a:r>
            <a:br>
              <a:rPr lang="es-AR" sz="1400" dirty="0">
                <a:solidFill>
                  <a:schemeClr val="bg1"/>
                </a:solidFill>
              </a:rPr>
            </a:br>
            <a:r>
              <a:rPr lang="es-AR" sz="1400" dirty="0">
                <a:solidFill>
                  <a:schemeClr val="bg1"/>
                </a:solidFill>
              </a:rPr>
              <a:t>Se dice que un gráfico está conectado si y solo si existe una ruta entre cada par de vértices. En las figuras 7.6 (a) y (b) se muestran algunos ejemplos. La gráfica G = (V, E) dibujada en la figura 7.6 (a) con V = {a, b, c, d, e} es una gráfica desconectada. Contiene dos componentes conectados. Un gráfico conectado tiene un solo componente conectado. El gráfico que se muestra en la figura 7.6 (b) es un gráfico conectado.</a:t>
            </a:r>
          </a:p>
        </p:txBody>
      </p:sp>
      <p:pic>
        <p:nvPicPr>
          <p:cNvPr id="3" name="Imagen 2">
            <a:extLst>
              <a:ext uri="{FF2B5EF4-FFF2-40B4-BE49-F238E27FC236}">
                <a16:creationId xmlns:a16="http://schemas.microsoft.com/office/drawing/2014/main" id="{E5E05E66-AB38-D93D-1323-BF5D156D5C7A}"/>
              </a:ext>
            </a:extLst>
          </p:cNvPr>
          <p:cNvPicPr>
            <a:picLocks noChangeAspect="1"/>
          </p:cNvPicPr>
          <p:nvPr/>
        </p:nvPicPr>
        <p:blipFill>
          <a:blip r:embed="rId2">
            <a:duotone>
              <a:prstClr val="black"/>
              <a:schemeClr val="accent5">
                <a:tint val="45000"/>
                <a:satMod val="400000"/>
              </a:schemeClr>
            </a:duotone>
          </a:blip>
          <a:stretch>
            <a:fillRect/>
          </a:stretch>
        </p:blipFill>
        <p:spPr>
          <a:xfrm>
            <a:off x="6478986" y="4192777"/>
            <a:ext cx="4826441" cy="1647458"/>
          </a:xfrm>
          <a:prstGeom prst="rect">
            <a:avLst/>
          </a:prstGeom>
        </p:spPr>
      </p:pic>
      <p:pic>
        <p:nvPicPr>
          <p:cNvPr id="5" name="Imagen 4">
            <a:extLst>
              <a:ext uri="{FF2B5EF4-FFF2-40B4-BE49-F238E27FC236}">
                <a16:creationId xmlns:a16="http://schemas.microsoft.com/office/drawing/2014/main" id="{D0EDC40B-787C-7E95-A8E0-CF6755832161}"/>
              </a:ext>
            </a:extLst>
          </p:cNvPr>
          <p:cNvPicPr>
            <a:picLocks noChangeAspect="1"/>
          </p:cNvPicPr>
          <p:nvPr/>
        </p:nvPicPr>
        <p:blipFill>
          <a:blip r:embed="rId3">
            <a:duotone>
              <a:schemeClr val="accent5">
                <a:shade val="45000"/>
                <a:satMod val="135000"/>
              </a:schemeClr>
              <a:prstClr val="white"/>
            </a:duotone>
          </a:blip>
          <a:stretch>
            <a:fillRect/>
          </a:stretch>
        </p:blipFill>
        <p:spPr>
          <a:xfrm>
            <a:off x="9434603" y="1456298"/>
            <a:ext cx="2147797" cy="1537627"/>
          </a:xfrm>
          <a:prstGeom prst="rect">
            <a:avLst/>
          </a:prstGeom>
        </p:spPr>
      </p:pic>
    </p:spTree>
    <p:extLst>
      <p:ext uri="{BB962C8B-B14F-4D97-AF65-F5344CB8AC3E}">
        <p14:creationId xmlns:p14="http://schemas.microsoft.com/office/powerpoint/2010/main" val="4292543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3666</TotalTime>
  <Words>17021</Words>
  <Application>Microsoft Office PowerPoint</Application>
  <PresentationFormat>Panorámica</PresentationFormat>
  <Paragraphs>610</Paragraphs>
  <Slides>74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74</vt:i4>
      </vt:variant>
    </vt:vector>
  </HeadingPairs>
  <TitlesOfParts>
    <vt:vector size="81" baseType="lpstr">
      <vt:lpstr>Arial</vt:lpstr>
      <vt:lpstr>Calibri</vt:lpstr>
      <vt:lpstr>Calibri Light</vt:lpstr>
      <vt:lpstr>Consolas</vt:lpstr>
      <vt:lpstr>Segoe UI Variable Display</vt:lpstr>
      <vt:lpstr>USAAF_Stencil</vt:lpstr>
      <vt:lpstr>Tema de Office</vt:lpstr>
      <vt:lpstr>Presentación de PowerPoint</vt:lpstr>
      <vt:lpstr>Arboles</vt:lpstr>
      <vt:lpstr>UNIDAD 6 6.1 Introducción  6.2 Árboles binarios  6.2.1 Operaciones en árboles binarios 6.2.1 Operaciones en árboles binarios 6.2.2 Árboles binarios de búsqueda  6.3 Árboles balanceados  6.3.1 Reacomodo del árbol 6.3.2 Inserción en árboles balanceados 6.3.3 Eliminación en árboles balanceados  6.4 Árboles-B 6.4.1 Búsqueda en árboles-B 6.4.2 Inserción en árboles-B 6.4.3 Eliminación en árboles-B  6.5 Árboles-B+ 6.5.1 Búsqueda en árboles-B+ 6.5.2 Inserción en árboles-B+ 6.5.3 Eliminación en árboles-B+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Árboles binarios de búsqueda</vt:lpstr>
      <vt:lpstr>Presentación de PowerPoint</vt:lpstr>
      <vt:lpstr>Árboles binarios de búsqueda - Ejemplo</vt:lpstr>
      <vt:lpstr>Árboles binarios de búsqueda - Ejemplo</vt:lpstr>
      <vt:lpstr>Presentación de PowerPoint</vt:lpstr>
      <vt:lpstr>Árboles binarios | Inserción</vt:lpstr>
      <vt:lpstr>Presentación de PowerPoint</vt:lpstr>
      <vt:lpstr>Árboles binarios | Inserción - ejemplo</vt:lpstr>
      <vt:lpstr>Presentación de PowerPoint</vt:lpstr>
      <vt:lpstr>Árboles binarios | Eliminación</vt:lpstr>
      <vt:lpstr>Árboles Binarios |  Eliminación</vt:lpstr>
      <vt:lpstr>Árboles binarios de búsqueda - Ejemplo</vt:lpstr>
      <vt:lpstr>Presentación de PowerPoint</vt:lpstr>
      <vt:lpstr>Árboles Balanceados | Introducción</vt:lpstr>
      <vt:lpstr>Árboles Balanceados |  Reacomodo</vt:lpstr>
      <vt:lpstr>Árboles Balanceados |  Reacomodo</vt:lpstr>
      <vt:lpstr>Árboles Balanceados |  Inserción</vt:lpstr>
      <vt:lpstr>Árboles Balanceados |  Eliminación</vt:lpstr>
      <vt:lpstr>Presentación de PowerPoint</vt:lpstr>
      <vt:lpstr>Árboles-B</vt:lpstr>
      <vt:lpstr>Árboles B</vt:lpstr>
      <vt:lpstr>Árboles B - Búsqueda en árboles-B</vt:lpstr>
      <vt:lpstr>Presentación de PowerPoint</vt:lpstr>
      <vt:lpstr>Árboles B</vt:lpstr>
      <vt:lpstr>Árboles B - Inserción en árboles-B</vt:lpstr>
      <vt:lpstr>Árboles B - Inserción en árboles-B</vt:lpstr>
      <vt:lpstr>Árboles B - Inserción en árboles-B</vt:lpstr>
      <vt:lpstr>Árboles B</vt:lpstr>
      <vt:lpstr>Árboles B - Eliminación en árboles-B</vt:lpstr>
      <vt:lpstr>Árboles B</vt:lpstr>
      <vt:lpstr>Árboles B</vt:lpstr>
      <vt:lpstr>Árboles B</vt:lpstr>
      <vt:lpstr>Presentación de PowerPoint</vt:lpstr>
      <vt:lpstr>Árboles-B+</vt:lpstr>
      <vt:lpstr>Árboles-B+</vt:lpstr>
      <vt:lpstr>Árboles-B+ Busqueda</vt:lpstr>
      <vt:lpstr>Árboles-B+ Busqueda</vt:lpstr>
      <vt:lpstr>Árboles-B+ Inserción</vt:lpstr>
      <vt:lpstr>Árboles-B+ Inserción</vt:lpstr>
      <vt:lpstr>Árboles-B+ - Eliminación en árboles-B+</vt:lpstr>
      <vt:lpstr>Árboles-B+</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Administrador</cp:lastModifiedBy>
  <cp:revision>160</cp:revision>
  <dcterms:created xsi:type="dcterms:W3CDTF">2021-09-29T16:27:28Z</dcterms:created>
  <dcterms:modified xsi:type="dcterms:W3CDTF">2022-09-12T14:08:05Z</dcterms:modified>
</cp:coreProperties>
</file>